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slideLayouts/slideLayout2.xml" ContentType="application/vnd.openxmlformats-officedocument.presentationml.slideLayout+xml"/>
  <Override PartName="/ppt/theme/theme3.xml" ContentType="application/vnd.openxmlformats-officedocument.theme+xml"/>
  <Override PartName="/ppt/slideLayouts/slideLayout3.xml" ContentType="application/vnd.openxmlformats-officedocument.presentationml.slideLayout+xml"/>
  <Override PartName="/ppt/theme/theme4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797" r:id="rId2"/>
    <p:sldMasterId id="2147483816" r:id="rId3"/>
    <p:sldMasterId id="2147483683" r:id="rId4"/>
    <p:sldMasterId id="2147483892" r:id="rId5"/>
  </p:sldMasterIdLst>
  <p:notesMasterIdLst>
    <p:notesMasterId r:id="rId36"/>
  </p:notesMasterIdLst>
  <p:handoutMasterIdLst>
    <p:handoutMasterId r:id="rId37"/>
  </p:handoutMasterIdLst>
  <p:sldIdLst>
    <p:sldId id="283" r:id="rId6"/>
    <p:sldId id="297" r:id="rId7"/>
    <p:sldId id="281" r:id="rId8"/>
    <p:sldId id="313" r:id="rId9"/>
    <p:sldId id="318" r:id="rId10"/>
    <p:sldId id="312" r:id="rId11"/>
    <p:sldId id="319" r:id="rId12"/>
    <p:sldId id="330" r:id="rId13"/>
    <p:sldId id="320" r:id="rId14"/>
    <p:sldId id="328" r:id="rId15"/>
    <p:sldId id="317" r:id="rId16"/>
    <p:sldId id="325" r:id="rId17"/>
    <p:sldId id="321" r:id="rId18"/>
    <p:sldId id="331" r:id="rId19"/>
    <p:sldId id="322" r:id="rId20"/>
    <p:sldId id="323" r:id="rId21"/>
    <p:sldId id="324" r:id="rId22"/>
    <p:sldId id="329" r:id="rId23"/>
    <p:sldId id="332" r:id="rId24"/>
    <p:sldId id="333" r:id="rId25"/>
    <p:sldId id="316" r:id="rId26"/>
    <p:sldId id="292" r:id="rId27"/>
    <p:sldId id="303" r:id="rId28"/>
    <p:sldId id="304" r:id="rId29"/>
    <p:sldId id="334" r:id="rId30"/>
    <p:sldId id="307" r:id="rId31"/>
    <p:sldId id="311" r:id="rId32"/>
    <p:sldId id="308" r:id="rId33"/>
    <p:sldId id="327" r:id="rId34"/>
    <p:sldId id="280" r:id="rId35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_图片版" id="{E8D0D622-F6C6-F44A-B365-B4A5FF6195C2}">
          <p14:sldIdLst>
            <p14:sldId id="283"/>
          </p14:sldIdLst>
        </p14:section>
        <p14:section name="章节页" id="{FD05EE94-C931-8C4B-83A2-004B32AA1207}">
          <p14:sldIdLst>
            <p14:sldId id="297"/>
            <p14:sldId id="281"/>
            <p14:sldId id="313"/>
            <p14:sldId id="318"/>
            <p14:sldId id="312"/>
            <p14:sldId id="319"/>
            <p14:sldId id="330"/>
            <p14:sldId id="320"/>
            <p14:sldId id="328"/>
            <p14:sldId id="317"/>
            <p14:sldId id="325"/>
            <p14:sldId id="321"/>
            <p14:sldId id="331"/>
            <p14:sldId id="322"/>
            <p14:sldId id="323"/>
            <p14:sldId id="324"/>
            <p14:sldId id="329"/>
            <p14:sldId id="332"/>
            <p14:sldId id="333"/>
            <p14:sldId id="316"/>
            <p14:sldId id="292"/>
            <p14:sldId id="303"/>
            <p14:sldId id="304"/>
            <p14:sldId id="334"/>
            <p14:sldId id="307"/>
            <p14:sldId id="311"/>
            <p14:sldId id="308"/>
            <p14:sldId id="327"/>
          </p14:sldIdLst>
        </p14:section>
        <p14:section name="结束页" id="{3F9D54A7-3BE2-2540-BB4C-DFE5509085F3}">
          <p14:sldIdLst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5" pos="3683" userDrawn="1">
          <p15:clr>
            <a:srgbClr val="A4A3A4"/>
          </p15:clr>
        </p15:guide>
        <p15:guide id="6" orient="horz" pos="2159" userDrawn="1">
          <p15:clr>
            <a:srgbClr val="A4A3A4"/>
          </p15:clr>
        </p15:guide>
        <p15:guide id="7" pos="356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9999FF"/>
    <a:srgbClr val="40C095"/>
    <a:srgbClr val="171DB6"/>
    <a:srgbClr val="000322"/>
    <a:srgbClr val="003668"/>
    <a:srgbClr val="021446"/>
    <a:srgbClr val="151515"/>
    <a:srgbClr val="C7000B"/>
    <a:srgbClr val="5757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291"/>
  </p:normalViewPr>
  <p:slideViewPr>
    <p:cSldViewPr snapToGrid="0" snapToObjects="1">
      <p:cViewPr varScale="1">
        <p:scale>
          <a:sx n="114" d="100"/>
          <a:sy n="114" d="100"/>
        </p:scale>
        <p:origin x="84" y="96"/>
      </p:cViewPr>
      <p:guideLst>
        <p:guide pos="3683"/>
        <p:guide orient="horz" pos="2159"/>
        <p:guide pos="356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viewProps" Target="view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930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45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=""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1252219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32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900" indent="0" algn="ctr">
              <a:buNone/>
              <a:defRPr sz="2598"/>
            </a:lvl2pPr>
            <a:lvl3pPr marL="1187798" indent="0" algn="ctr">
              <a:buNone/>
              <a:defRPr sz="2338"/>
            </a:lvl3pPr>
            <a:lvl4pPr marL="1781699" indent="0" algn="ctr">
              <a:buNone/>
              <a:defRPr sz="2079"/>
            </a:lvl4pPr>
            <a:lvl5pPr marL="2375598" indent="0" algn="ctr">
              <a:buNone/>
              <a:defRPr sz="2079"/>
            </a:lvl5pPr>
            <a:lvl6pPr marL="2969497" indent="0" algn="ctr">
              <a:buNone/>
              <a:defRPr sz="2079"/>
            </a:lvl6pPr>
            <a:lvl7pPr marL="3563396" indent="0" algn="ctr">
              <a:buNone/>
              <a:defRPr sz="2079"/>
            </a:lvl7pPr>
            <a:lvl8pPr marL="4157297" indent="0" algn="ctr">
              <a:buNone/>
              <a:defRPr sz="2079"/>
            </a:lvl8pPr>
            <a:lvl9pPr marL="4751195" indent="0" algn="ctr">
              <a:buNone/>
              <a:defRPr sz="2079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8A4EAA63-3827-DA40-B921-C01084B9DA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736908" y="1501989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2373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20" algn="ctr"/>
              </a:tabLst>
              <a:defRPr sz="18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2pPr>
            <a:lvl3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3pPr>
            <a:lvl4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4pPr>
            <a:lvl5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79137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38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3749040"/>
            <a:ext cx="12196763" cy="31089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4371222" y="271651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tx2"/>
                </a:solidFill>
              </a:rPr>
              <a:t>Thank you.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=""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4371222" y="2346996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tx1"/>
                </a:solidFill>
              </a:rPr>
              <a:t>Thank you.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36646" y="354227"/>
            <a:ext cx="1891277" cy="4907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4208"/>
            <a:ext cx="12196763" cy="232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3749040"/>
            <a:ext cx="12196763" cy="31089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D1D1A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2AF307D-40F4-EC4C-9108-79E948007529}"/>
              </a:ext>
            </a:extLst>
          </p:cNvPr>
          <p:cNvSpPr txBox="1"/>
          <p:nvPr userDrawn="1"/>
        </p:nvSpPr>
        <p:spPr>
          <a:xfrm>
            <a:off x="4371222" y="271651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Thank you.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xmlns="" id="{42AF307D-40F4-EC4C-9108-79E948007529}"/>
              </a:ext>
            </a:extLst>
          </p:cNvPr>
          <p:cNvSpPr txBox="1"/>
          <p:nvPr userDrawn="1"/>
        </p:nvSpPr>
        <p:spPr>
          <a:xfrm>
            <a:off x="4371222" y="2346996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1D1D1A"/>
                </a:solidFill>
              </a:rPr>
              <a:t>Thank you.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36646" y="354227"/>
            <a:ext cx="1891277" cy="4907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4208"/>
            <a:ext cx="12196763" cy="232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782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32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900" indent="0" algn="ctr">
              <a:buNone/>
              <a:defRPr sz="2598"/>
            </a:lvl2pPr>
            <a:lvl3pPr marL="1187798" indent="0" algn="ctr">
              <a:buNone/>
              <a:defRPr sz="2338"/>
            </a:lvl3pPr>
            <a:lvl4pPr marL="1781699" indent="0" algn="ctr">
              <a:buNone/>
              <a:defRPr sz="2079"/>
            </a:lvl4pPr>
            <a:lvl5pPr marL="2375598" indent="0" algn="ctr">
              <a:buNone/>
              <a:defRPr sz="2079"/>
            </a:lvl5pPr>
            <a:lvl6pPr marL="2969497" indent="0" algn="ctr">
              <a:buNone/>
              <a:defRPr sz="2079"/>
            </a:lvl6pPr>
            <a:lvl7pPr marL="3563396" indent="0" algn="ctr">
              <a:buNone/>
              <a:defRPr sz="2079"/>
            </a:lvl7pPr>
            <a:lvl8pPr marL="4157297" indent="0" algn="ctr">
              <a:buNone/>
              <a:defRPr sz="2079"/>
            </a:lvl8pPr>
            <a:lvl9pPr marL="4751195" indent="0" algn="ctr">
              <a:buNone/>
              <a:defRPr sz="2079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8A4EAA63-3827-DA40-B921-C01084B9DA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736908" y="1501989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2373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20" algn="ctr"/>
              </a:tabLst>
              <a:defRPr sz="18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2pPr>
            <a:lvl3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3pPr>
            <a:lvl4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4pPr>
            <a:lvl5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5485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384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2881993"/>
            <a:ext cx="12194381" cy="39760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55448" y="314026"/>
            <a:ext cx="2173217" cy="56386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2992"/>
            <a:ext cx="12196763" cy="232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59" userDrawn="1">
          <p15:clr>
            <a:srgbClr val="F26B43"/>
          </p15:clr>
        </p15:guide>
        <p15:guide id="2" pos="3841" userDrawn="1">
          <p15:clr>
            <a:srgbClr val="F26B43"/>
          </p15:clr>
        </p15:guide>
        <p15:guide id="3" pos="565" userDrawn="1">
          <p15:clr>
            <a:srgbClr val="F26B43"/>
          </p15:clr>
        </p15:guide>
        <p15:guide id="4" orient="horz" pos="4007" userDrawn="1">
          <p15:clr>
            <a:srgbClr val="F26B43"/>
          </p15:clr>
        </p15:guide>
        <p15:guide id="5" orient="horz" pos="1235" userDrawn="1">
          <p15:clr>
            <a:srgbClr val="F26B43"/>
          </p15:clr>
        </p15:guide>
        <p15:guide id="6" orient="horz" pos="55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0195758" y="5951166"/>
            <a:ext cx="1891277" cy="4907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" y="5363502"/>
            <a:ext cx="12196763" cy="148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39436"/>
      </p:ext>
    </p:extLst>
  </p:cSld>
  <p:clrMap bg1="lt1" tx1="dk1" bg2="lt2" tx2="dk2" accent1="accent1" accent2="accent2" accent3="accent3" accent4="accent4" accent5="accent5" accent6="accent6" hlink="hlink" folHlink="folHlink"/>
  <p:timing>
    <p:tnLst>
      <p:par>
        <p:cTn id="1" dur="indefinite" restart="never" nodeType="tmRoot"/>
      </p:par>
    </p:tnLst>
  </p:timing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50" indent="-29695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1pPr>
      <a:lvl2pPr marL="890849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7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6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5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25" userDrawn="1">
          <p15:clr>
            <a:srgbClr val="F26B43"/>
          </p15:clr>
        </p15:guide>
        <p15:guide id="5" orient="horz" pos="410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>
                <a:extLst>
                  <a:ext uri="{FF2B5EF4-FFF2-40B4-BE49-F238E27FC236}">
                    <a16:creationId xmlns="" xmlns:a16="http://schemas.microsoft.com/office/drawing/2014/main" id="{3B0B5EC2-EA55-CC45-A9D0-D5EA5D768C99}"/>
                  </a:ext>
                </a:extLst>
              </p:cNvPr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P</a:t>
                </a:r>
                <a:r>
                  <a:rPr kumimoji="1" lang="en-US" altLang="zh-Hant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ANTONE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186C</a:t>
                </a:r>
              </a:p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200/16/46</a:t>
                </a:r>
              </a:p>
            </p:txBody>
          </p:sp>
          <p:sp>
            <p:nvSpPr>
              <p:cNvPr id="45" name="矩形 9">
                <a:extLst>
                  <a:ext uri="{FF2B5EF4-FFF2-40B4-BE49-F238E27FC236}">
                    <a16:creationId xmlns="" xmlns:a16="http://schemas.microsoft.com/office/drawing/2014/main" id="{992224C5-04A6-C041-B257-13137945DBB8}"/>
                  </a:ext>
                </a:extLst>
              </p:cNvPr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P</a:t>
                </a:r>
                <a:r>
                  <a:rPr kumimoji="1" lang="en-US" altLang="zh-Hant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ANTONE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185C</a:t>
                </a:r>
              </a:p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199/0/11</a:t>
                </a:r>
              </a:p>
            </p:txBody>
          </p:sp>
          <p:sp>
            <p:nvSpPr>
              <p:cNvPr id="46" name="文本框 31">
                <a:extLst>
                  <a:ext uri="{FF2B5EF4-FFF2-40B4-BE49-F238E27FC236}">
                    <a16:creationId xmlns="" xmlns:a16="http://schemas.microsoft.com/office/drawing/2014/main" id="{58918196-0639-EE4B-AFC2-315BE04587B9}"/>
                  </a:ext>
                </a:extLst>
              </p:cNvPr>
              <p:cNvSpPr txBox="1"/>
              <p:nvPr userDrawn="1"/>
            </p:nvSpPr>
            <p:spPr>
              <a:xfrm>
                <a:off x="12326898" y="2207613"/>
                <a:ext cx="384721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kumimoji="1" lang="zh-CN" altLang="en-US" sz="1000" dirty="0" smtClean="0">
                    <a:solidFill>
                      <a:schemeClr val="tx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80825"/>
              <a:ext cx="1982912" cy="3785795"/>
              <a:chOff x="12216278" y="3080825"/>
              <a:chExt cx="1982912" cy="3785795"/>
            </a:xfrm>
          </p:grpSpPr>
          <p:sp>
            <p:nvSpPr>
              <p:cNvPr id="28" name="矩形 12">
                <a:extLst>
                  <a:ext uri="{FF2B5EF4-FFF2-40B4-BE49-F238E27FC236}">
                    <a16:creationId xmlns="" xmlns:a16="http://schemas.microsoft.com/office/drawing/2014/main" id="{DCA8B73C-0B87-284F-805F-752EBF20B768}"/>
                  </a:ext>
                </a:extLst>
              </p:cNvPr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234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90/79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9" name="矩形 13">
                <a:extLst>
                  <a:ext uri="{FF2B5EF4-FFF2-40B4-BE49-F238E27FC236}">
                    <a16:creationId xmlns="" xmlns:a16="http://schemas.microsoft.com/office/drawing/2014/main" id="{138A39A8-BB4E-CD4E-9201-F1785C874F92}"/>
                  </a:ext>
                </a:extLst>
              </p:cNvPr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120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0/15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0" name="文本框 15">
                <a:extLst>
                  <a:ext uri="{FF2B5EF4-FFF2-40B4-BE49-F238E27FC236}">
                    <a16:creationId xmlns="" xmlns:a16="http://schemas.microsoft.com/office/drawing/2014/main" id="{8F53C07A-1022-C740-8F8D-97538E174D38}"/>
                  </a:ext>
                </a:extLst>
              </p:cNvPr>
              <p:cNvSpPr txBox="1"/>
              <p:nvPr userDrawn="1"/>
            </p:nvSpPr>
            <p:spPr>
              <a:xfrm>
                <a:off x="12216278" y="3080825"/>
                <a:ext cx="569387" cy="15388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kumimoji="1" lang="zh-CN" altLang="en-US" sz="1000" dirty="0">
                    <a:solidFill>
                      <a:schemeClr val="tx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辅助色</a:t>
                </a:r>
              </a:p>
            </p:txBody>
          </p:sp>
          <p:sp>
            <p:nvSpPr>
              <p:cNvPr id="31" name="矩形 16">
                <a:extLst>
                  <a:ext uri="{FF2B5EF4-FFF2-40B4-BE49-F238E27FC236}">
                    <a16:creationId xmlns="" xmlns:a16="http://schemas.microsoft.com/office/drawing/2014/main" id="{306A7598-C00D-994F-82DA-B39F3C2E0AAD}"/>
                  </a:ext>
                </a:extLst>
              </p:cNvPr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248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181/60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2" name="矩形 17">
                <a:extLst>
                  <a:ext uri="{FF2B5EF4-FFF2-40B4-BE49-F238E27FC236}">
                    <a16:creationId xmlns="" xmlns:a16="http://schemas.microsoft.com/office/drawing/2014/main" id="{C1423292-FF2F-A74C-943E-1C3C47534098}"/>
                  </a:ext>
                </a:extLst>
              </p:cNvPr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235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92/1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3" name="矩形 18">
                <a:extLst>
                  <a:ext uri="{FF2B5EF4-FFF2-40B4-BE49-F238E27FC236}">
                    <a16:creationId xmlns="" xmlns:a16="http://schemas.microsoft.com/office/drawing/2014/main" id="{2A29AF15-F5C4-A842-A63B-5DBA549CB92F}"/>
                  </a:ext>
                </a:extLst>
              </p:cNvPr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137/137/137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4" name="矩形 19">
                <a:extLst>
                  <a:ext uri="{FF2B5EF4-FFF2-40B4-BE49-F238E27FC236}">
                    <a16:creationId xmlns="" xmlns:a16="http://schemas.microsoft.com/office/drawing/2014/main" id="{E9EA970A-4D36-BC41-B8BE-40DF553320E7}"/>
                  </a:ext>
                </a:extLst>
              </p:cNvPr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35/24/21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5" name="矩形 22">
                <a:extLst>
                  <a:ext uri="{FF2B5EF4-FFF2-40B4-BE49-F238E27FC236}">
                    <a16:creationId xmlns="" xmlns:a16="http://schemas.microsoft.com/office/drawing/2014/main" id="{14EE21FB-1D92-0241-ABA5-5E9A6AEE0DC8}"/>
                  </a:ext>
                </a:extLst>
              </p:cNvPr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221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221/221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6" name="矩形 12">
                <a:extLst>
                  <a:ext uri="{FF2B5EF4-FFF2-40B4-BE49-F238E27FC236}">
                    <a16:creationId xmlns="" xmlns:a16="http://schemas.microsoft.com/office/drawing/2014/main" id="{883734A3-2645-434A-9DCC-1416B6C687CC}"/>
                  </a:ext>
                </a:extLst>
              </p:cNvPr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233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140/128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7" name="矩形 13">
                <a:extLst>
                  <a:ext uri="{FF2B5EF4-FFF2-40B4-BE49-F238E27FC236}">
                    <a16:creationId xmlns="" xmlns:a16="http://schemas.microsoft.com/office/drawing/2014/main" id="{1FF13552-FB3D-134A-A80A-6CFB35DFE1A1}"/>
                  </a:ext>
                </a:extLst>
              </p:cNvPr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159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0/1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8" name="矩形 16">
                <a:extLst>
                  <a:ext uri="{FF2B5EF4-FFF2-40B4-BE49-F238E27FC236}">
                    <a16:creationId xmlns="" xmlns:a16="http://schemas.microsoft.com/office/drawing/2014/main" id="{0A96471B-CB12-1443-B01F-C14C9112C149}"/>
                  </a:ext>
                </a:extLst>
              </p:cNvPr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245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220/87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9" name="矩形 17">
                <a:extLst>
                  <a:ext uri="{FF2B5EF4-FFF2-40B4-BE49-F238E27FC236}">
                    <a16:creationId xmlns="" xmlns:a16="http://schemas.microsoft.com/office/drawing/2014/main" id="{61890D59-CF8B-1449-A836-3A304EC9A907}"/>
                  </a:ext>
                </a:extLst>
              </p:cNvPr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240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133/0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0" name="矩形 18">
                <a:extLst>
                  <a:ext uri="{FF2B5EF4-FFF2-40B4-BE49-F238E27FC236}">
                    <a16:creationId xmlns="" xmlns:a16="http://schemas.microsoft.com/office/drawing/2014/main" id="{0466A1E1-E7C7-FD49-9880-9E44BED19FF5}"/>
                  </a:ext>
                </a:extLst>
              </p:cNvPr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181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181/181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2" name="矩形 19">
                <a:extLst>
                  <a:ext uri="{FF2B5EF4-FFF2-40B4-BE49-F238E27FC236}">
                    <a16:creationId xmlns="" xmlns:a16="http://schemas.microsoft.com/office/drawing/2014/main" id="{B21AD6AC-1275-0142-A9EA-D77B26CB40EF}"/>
                  </a:ext>
                </a:extLst>
              </p:cNvPr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89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87/87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3" name="矩形 22">
                <a:extLst>
                  <a:ext uri="{FF2B5EF4-FFF2-40B4-BE49-F238E27FC236}">
                    <a16:creationId xmlns="" xmlns:a16="http://schemas.microsoft.com/office/drawing/2014/main" id="{238BAC2A-AE09-A84D-875D-8472236D6610}"/>
                  </a:ext>
                </a:extLst>
              </p:cNvPr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255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255/255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</p:grpSp>
      <p:pic>
        <p:nvPicPr>
          <p:cNvPr id="47" name="图片 4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0195758" y="5951166"/>
            <a:ext cx="1891277" cy="490710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" y="5363502"/>
            <a:ext cx="12196763" cy="148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6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50" indent="-29695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1pPr>
      <a:lvl2pPr marL="890849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7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6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5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25" userDrawn="1">
          <p15:clr>
            <a:srgbClr val="F26B43"/>
          </p15:clr>
        </p15:guide>
        <p15:guide id="5" orient="horz" pos="410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73" y="1474269"/>
            <a:ext cx="3984232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1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16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73" y="1474269"/>
            <a:ext cx="3984232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8547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94" r:id="rId2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1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>
          <p15:clr>
            <a:srgbClr val="F26B43"/>
          </p15:clr>
        </p15:guide>
        <p15:guide id="2" pos="3842">
          <p15:clr>
            <a:srgbClr val="F26B43"/>
          </p15:clr>
        </p15:guide>
        <p15:guide id="3" pos="458">
          <p15:clr>
            <a:srgbClr val="F26B43"/>
          </p15:clr>
        </p15:guide>
        <p15:guide id="4" pos="72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hinima/battle-cit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angzl.com/get-article-detail-681.html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898996" y="1419487"/>
            <a:ext cx="6559809" cy="690255"/>
          </a:xfrm>
        </p:spPr>
        <p:txBody>
          <a:bodyPr/>
          <a:lstStyle/>
          <a:p>
            <a:r>
              <a:rPr lang="zh-CN" altLang="en-US" dirty="0" smtClean="0"/>
              <a:t>应用测试</a:t>
            </a:r>
            <a:r>
              <a:rPr lang="zh-CN" altLang="en-US" dirty="0" smtClean="0"/>
              <a:t>认证</a:t>
            </a:r>
            <a:r>
              <a:rPr lang="zh-CN" altLang="en-US" dirty="0"/>
              <a:t>平台</a:t>
            </a:r>
            <a:r>
              <a:rPr lang="zh-CN" altLang="en-US" dirty="0" smtClean="0"/>
              <a:t>设计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295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520117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测试报告下载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57012" y="1124125"/>
            <a:ext cx="906011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测试任务执行完成以后，测试报告在页面上可以下载。测试报告是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yaml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格式的，格式如下：</a:t>
            </a:r>
          </a:p>
        </p:txBody>
      </p:sp>
      <p:sp>
        <p:nvSpPr>
          <p:cNvPr id="3" name="矩形 2"/>
          <p:cNvSpPr/>
          <p:nvPr/>
        </p:nvSpPr>
        <p:spPr>
          <a:xfrm>
            <a:off x="2940531" y="1896361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task1: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virusScanningTest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testCaseName1: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testCaseName2: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complianceTest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testCaseName3: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testCaseName4: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sandboxTest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testCaseName5: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testCaseName6: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task2: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virusScanningTest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testCaseName1: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testCaseName2: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complianceTest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testCaseName3: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testCaseName4: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sandboxTest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testCaseName5: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testCaseName6: {result: success, reason: ''}</a:t>
            </a:r>
          </a:p>
        </p:txBody>
      </p:sp>
    </p:spTree>
    <p:extLst>
      <p:ext uri="{BB962C8B-B14F-4D97-AF65-F5344CB8AC3E}">
        <p14:creationId xmlns:p14="http://schemas.microsoft.com/office/powerpoint/2010/main" val="2829453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520117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部署形态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518407" y="1753299"/>
            <a:ext cx="9060110" cy="96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应用测试框架依赖的：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appo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，调用其创建实例、卸载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实例接口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22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05916" y="514133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数据库表设计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21454" y="1464054"/>
            <a:ext cx="151001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sz="105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est_case_table</a:t>
            </a: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02289"/>
              </p:ext>
            </p:extLst>
          </p:nvPr>
        </p:nvGraphicFramePr>
        <p:xfrm>
          <a:off x="902774" y="2271680"/>
          <a:ext cx="6018145" cy="144018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1895020"/>
                <a:gridCol w="1895020"/>
                <a:gridCol w="2228105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字段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类型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id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随机生成的</a:t>
                      </a:r>
                      <a:r>
                        <a:rPr lang="en-US" sz="1050" kern="100" dirty="0">
                          <a:effectLst/>
                        </a:rPr>
                        <a:t>id   </a:t>
                      </a:r>
                      <a:r>
                        <a:rPr lang="zh-CN" sz="1050" kern="100" dirty="0">
                          <a:effectLst/>
                        </a:rPr>
                        <a:t>主键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535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用例名称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rgbClr val="FF0000"/>
                          </a:solidFill>
                          <a:effectLst/>
                        </a:rPr>
                        <a:t>content</a:t>
                      </a:r>
                      <a:endParaRPr lang="zh-CN" sz="105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rgbClr val="FF0000"/>
                          </a:solidFill>
                          <a:effectLst/>
                        </a:rPr>
                        <a:t>text</a:t>
                      </a:r>
                      <a:endParaRPr lang="zh-CN" sz="105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rgbClr val="FF0000"/>
                          </a:solidFill>
                          <a:effectLst/>
                        </a:rPr>
                        <a:t>测试用例内容（</a:t>
                      </a:r>
                      <a:r>
                        <a:rPr lang="en-US" sz="1050" kern="100" dirty="0">
                          <a:solidFill>
                            <a:srgbClr val="FF0000"/>
                          </a:solidFill>
                          <a:effectLst/>
                        </a:rPr>
                        <a:t>java</a:t>
                      </a:r>
                      <a:r>
                        <a:rPr lang="zh-CN" sz="1050" kern="100" dirty="0">
                          <a:solidFill>
                            <a:srgbClr val="FF0000"/>
                          </a:solidFill>
                          <a:effectLst/>
                        </a:rPr>
                        <a:t>源码</a:t>
                      </a:r>
                      <a:r>
                        <a:rPr lang="zh-CN" sz="1050" kern="100" dirty="0" smtClean="0">
                          <a:solidFill>
                            <a:srgbClr val="FF0000"/>
                          </a:solidFill>
                          <a:effectLst/>
                        </a:rPr>
                        <a:t>）</a:t>
                      </a:r>
                      <a:r>
                        <a:rPr lang="zh-CN" altLang="en-US" sz="1050" kern="100" dirty="0" smtClean="0">
                          <a:solidFill>
                            <a:srgbClr val="FF0000"/>
                          </a:solidFill>
                          <a:effectLst/>
                        </a:rPr>
                        <a:t>预留</a:t>
                      </a:r>
                      <a:endParaRPr lang="zh-CN" sz="105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type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用例类型（病毒扫描、遵从性测试、沙箱测试），方便统计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 smtClean="0">
                          <a:effectLst/>
                        </a:rPr>
                        <a:t>className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Java</a:t>
                      </a:r>
                      <a:r>
                        <a:rPr lang="zh-CN" sz="1050" kern="100" dirty="0">
                          <a:effectLst/>
                        </a:rPr>
                        <a:t>类名，因为动态编译没有包概念，所以</a:t>
                      </a:r>
                      <a:r>
                        <a:rPr lang="en-US" sz="1050" kern="100" dirty="0" err="1">
                          <a:effectLst/>
                        </a:rPr>
                        <a:t>className</a:t>
                      </a:r>
                      <a:r>
                        <a:rPr lang="zh-CN" sz="1050" kern="100" dirty="0">
                          <a:effectLst/>
                        </a:rPr>
                        <a:t>要唯一。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description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用例描述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033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数据库表设计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2947" y="534689"/>
            <a:ext cx="151001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sz="105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ask_table</a:t>
            </a: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2003138"/>
              </p:ext>
            </p:extLst>
          </p:nvPr>
        </p:nvGraphicFramePr>
        <p:xfrm>
          <a:off x="738230" y="1191697"/>
          <a:ext cx="9362114" cy="5293808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436582"/>
                <a:gridCol w="2436582"/>
                <a:gridCol w="4488950"/>
              </a:tblGrid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字段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>
                          <a:effectLst/>
                        </a:rPr>
                        <a:t>类型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>
                          <a:effectLst/>
                        </a:rPr>
                        <a:t>描述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id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任务</a:t>
                      </a:r>
                      <a:r>
                        <a:rPr lang="en-US" sz="1000" kern="100" dirty="0">
                          <a:effectLst/>
                        </a:rPr>
                        <a:t>id  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appName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应用名称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appVersion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应用版本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status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任务状态（成功、失败、执行</a:t>
                      </a:r>
                      <a:r>
                        <a:rPr lang="zh-CN" sz="1000" kern="100" dirty="0" smtClean="0">
                          <a:effectLst/>
                        </a:rPr>
                        <a:t>中</a:t>
                      </a:r>
                      <a:r>
                        <a:rPr lang="zh-CN" altLang="en-US" sz="1000" kern="100" dirty="0" smtClean="0">
                          <a:effectLst/>
                        </a:rPr>
                        <a:t>、等待中</a:t>
                      </a:r>
                      <a:r>
                        <a:rPr lang="zh-CN" sz="1000" kern="100" dirty="0" smtClean="0">
                          <a:effectLst/>
                        </a:rPr>
                        <a:t>）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351770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testCaseDetail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text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执行所有用例的详情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{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"</a:t>
                      </a:r>
                      <a:r>
                        <a:rPr lang="en-US" sz="900" kern="100" dirty="0" err="1" smtClean="0">
                          <a:effectLst/>
                        </a:rPr>
                        <a:t>virusScanning</a:t>
                      </a:r>
                      <a:r>
                        <a:rPr lang="en-US" altLang="zh-CN" sz="900" kern="100" dirty="0" err="1" smtClean="0">
                          <a:effectLst/>
                        </a:rPr>
                        <a:t>Test</a:t>
                      </a:r>
                      <a:r>
                        <a:rPr lang="en-US" sz="900" kern="100" dirty="0" smtClean="0">
                          <a:effectLst/>
                        </a:rPr>
                        <a:t>":[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</a:t>
                      </a:r>
                      <a:r>
                        <a:rPr lang="en-US" sz="900" kern="100" dirty="0" smtClean="0">
                          <a:effectLst/>
                        </a:rPr>
                        <a:t>"testCaseName1":{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"result": "</a:t>
                      </a:r>
                      <a:r>
                        <a:rPr lang="en-US" sz="900" kern="100" dirty="0" smtClean="0">
                          <a:effectLst/>
                        </a:rPr>
                        <a:t>success“,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"reason": ""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}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],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"</a:t>
                      </a:r>
                      <a:r>
                        <a:rPr lang="en-US" sz="900" kern="100" dirty="0" err="1">
                          <a:effectLst/>
                        </a:rPr>
                        <a:t>complianceTest</a:t>
                      </a:r>
                      <a:r>
                        <a:rPr lang="en-US" sz="900" kern="100" dirty="0">
                          <a:effectLst/>
                        </a:rPr>
                        <a:t>":[                           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"testCaseName3":{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"result": "</a:t>
                      </a:r>
                      <a:r>
                        <a:rPr lang="en-US" sz="900" kern="100" dirty="0" smtClean="0">
                          <a:effectLst/>
                        </a:rPr>
                        <a:t>success“,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"reason": ""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},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"testCaseName4":{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"result": "</a:t>
                      </a:r>
                      <a:r>
                        <a:rPr lang="en-US" sz="900" kern="100" dirty="0" smtClean="0">
                          <a:effectLst/>
                        </a:rPr>
                        <a:t>failed“,</a:t>
                      </a:r>
                      <a:endParaRPr lang="zh-CN" sz="9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  "reason": "do not have mf file."</a:t>
                      </a:r>
                      <a:endParaRPr lang="zh-CN" sz="9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</a:t>
                      </a:r>
                      <a:r>
                        <a:rPr lang="en-US" sz="900" kern="100" dirty="0">
                          <a:effectLst/>
                        </a:rPr>
                        <a:t>}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],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"</a:t>
                      </a:r>
                      <a:r>
                        <a:rPr lang="en-US" sz="900" kern="100" dirty="0" err="1">
                          <a:effectLst/>
                        </a:rPr>
                        <a:t>sandboxTest</a:t>
                      </a:r>
                      <a:r>
                        <a:rPr lang="en-US" sz="900" kern="100" dirty="0">
                          <a:effectLst/>
                        </a:rPr>
                        <a:t>":[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"testCaseName5":{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"result": "</a:t>
                      </a:r>
                      <a:r>
                        <a:rPr lang="en-US" sz="900" kern="100" dirty="0" smtClean="0">
                          <a:effectLst/>
                        </a:rPr>
                        <a:t>failed“,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"reason": "</a:t>
                      </a:r>
                      <a:r>
                        <a:rPr lang="en-US" sz="900" kern="100" dirty="0" err="1">
                          <a:effectLst/>
                        </a:rPr>
                        <a:t>instantial</a:t>
                      </a:r>
                      <a:r>
                        <a:rPr lang="en-US" sz="900" kern="100" dirty="0">
                          <a:effectLst/>
                        </a:rPr>
                        <a:t> failed."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} ] 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}</a:t>
                      </a:r>
                      <a:endParaRPr lang="zh-CN" sz="9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createTime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timestamp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创建时间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endTime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timestamp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完成时间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userId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用户</a:t>
                      </a:r>
                      <a:r>
                        <a:rPr lang="en-US" sz="1000" kern="100" dirty="0">
                          <a:effectLst/>
                        </a:rPr>
                        <a:t>ID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username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用户名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10419127" y="1954635"/>
            <a:ext cx="1518407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有定时器，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每天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点定时删除一个月之前的数据。</a:t>
            </a:r>
          </a:p>
        </p:txBody>
      </p:sp>
    </p:spTree>
    <p:extLst>
      <p:ext uri="{BB962C8B-B14F-4D97-AF65-F5344CB8AC3E}">
        <p14:creationId xmlns:p14="http://schemas.microsoft.com/office/powerpoint/2010/main" val="143139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05916" y="514133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数据库表设计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02774" y="1522777"/>
            <a:ext cx="2508307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batch_task_mapping_table</a:t>
            </a: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6271520"/>
              </p:ext>
            </p:extLst>
          </p:nvPr>
        </p:nvGraphicFramePr>
        <p:xfrm>
          <a:off x="986663" y="2345444"/>
          <a:ext cx="5575935" cy="80010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1755775"/>
                <a:gridCol w="1755775"/>
                <a:gridCol w="2064385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字段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类型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id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批量任务</a:t>
                      </a:r>
                      <a:r>
                        <a:rPr lang="en-US" sz="1050" kern="100" dirty="0">
                          <a:effectLst/>
                        </a:rPr>
                        <a:t>id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>
                          <a:effectLst/>
                        </a:rPr>
                        <a:t>subTaskId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对应的</a:t>
                      </a:r>
                      <a:r>
                        <a:rPr lang="en-US" sz="1050" kern="100" dirty="0">
                          <a:effectLst/>
                        </a:rPr>
                        <a:t>task</a:t>
                      </a:r>
                      <a:r>
                        <a:rPr lang="zh-CN" sz="1050" kern="100" dirty="0">
                          <a:effectLst/>
                        </a:rPr>
                        <a:t>的</a:t>
                      </a:r>
                      <a:r>
                        <a:rPr lang="en-US" sz="1050" kern="100" dirty="0">
                          <a:effectLst/>
                        </a:rPr>
                        <a:t>id</a:t>
                      </a:r>
                      <a:r>
                        <a:rPr lang="zh-CN" sz="1050" kern="100" dirty="0" smtClean="0">
                          <a:effectLst/>
                        </a:rPr>
                        <a:t>列表</a:t>
                      </a:r>
                      <a:r>
                        <a:rPr lang="en-US" altLang="zh-CN" sz="1050" kern="100" dirty="0" smtClean="0">
                          <a:effectLst/>
                        </a:rPr>
                        <a:t>(id1,id2)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userId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</a:rPr>
                        <a:t>varchar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用户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</a:rPr>
                        <a:t>varchar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用户名字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3695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878456"/>
              </p:ext>
            </p:extLst>
          </p:nvPr>
        </p:nvGraphicFramePr>
        <p:xfrm>
          <a:off x="939652" y="1291126"/>
          <a:ext cx="9126220" cy="2253432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1755775"/>
                <a:gridCol w="1029970"/>
                <a:gridCol w="3729990"/>
                <a:gridCol w="2610485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97327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 smtClean="0">
                          <a:effectLst/>
                        </a:rPr>
                        <a:t>edgegallery</a:t>
                      </a:r>
                      <a:r>
                        <a:rPr lang="en-US" sz="1050" kern="100" dirty="0" smtClean="0">
                          <a:effectLst/>
                        </a:rPr>
                        <a:t>/</a:t>
                      </a:r>
                      <a:r>
                        <a:rPr lang="en-US" sz="1050" kern="100" dirty="0" err="1" smtClean="0">
                          <a:effectLst/>
                        </a:rPr>
                        <a:t>atp</a:t>
                      </a:r>
                      <a:r>
                        <a:rPr lang="en-US" sz="1050" kern="100" dirty="0" smtClean="0">
                          <a:effectLst/>
                        </a:rPr>
                        <a:t>/v1/tasks  </a:t>
                      </a:r>
                      <a:r>
                        <a:rPr lang="en-US" sz="1050" kern="100" dirty="0">
                          <a:effectLst/>
                        </a:rPr>
                        <a:t>POST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创建任务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  “</a:t>
                      </a:r>
                      <a:r>
                        <a:rPr lang="en-US" sz="1050" kern="100" dirty="0" err="1" smtClean="0">
                          <a:effectLst/>
                        </a:rPr>
                        <a:t>userId</a:t>
                      </a:r>
                      <a:r>
                        <a:rPr lang="en-US" sz="1050" kern="100" dirty="0" smtClean="0">
                          <a:effectLst/>
                        </a:rPr>
                        <a:t>”：“</a:t>
                      </a:r>
                      <a:r>
                        <a:rPr lang="en-US" sz="1050" kern="100" dirty="0" err="1" smtClean="0">
                          <a:effectLst/>
                        </a:rPr>
                        <a:t>userId</a:t>
                      </a:r>
                      <a:r>
                        <a:rPr lang="en-US" sz="1050" kern="100" dirty="0" smtClean="0">
                          <a:effectLst/>
                        </a:rPr>
                        <a:t>”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  "</a:t>
                      </a:r>
                      <a:r>
                        <a:rPr lang="en-US" sz="1050" kern="100" dirty="0" err="1" smtClean="0">
                          <a:effectLst/>
                        </a:rPr>
                        <a:t>userName</a:t>
                      </a:r>
                      <a:r>
                        <a:rPr lang="en-US" sz="1050" kern="100" dirty="0" smtClean="0">
                          <a:effectLst/>
                        </a:rPr>
                        <a:t>":"</a:t>
                      </a:r>
                      <a:r>
                        <a:rPr lang="en-US" sz="1050" kern="100" dirty="0" err="1" smtClean="0">
                          <a:effectLst/>
                        </a:rPr>
                        <a:t>userName</a:t>
                      </a:r>
                      <a:r>
                        <a:rPr lang="en-US" sz="1050" kern="100" dirty="0" smtClean="0">
                          <a:effectLst/>
                        </a:rPr>
                        <a:t>“,</a:t>
                      </a: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00" dirty="0" smtClean="0">
                          <a:effectLst/>
                        </a:rPr>
                        <a:t>   </a:t>
                      </a:r>
                      <a:r>
                        <a:rPr lang="en-US" altLang="zh-CN" sz="1050" kern="100" dirty="0" smtClean="0">
                          <a:effectLst/>
                        </a:rPr>
                        <a:t> “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accessToken</a:t>
                      </a:r>
                      <a:r>
                        <a:rPr lang="en-US" altLang="zh-CN" sz="1050" kern="100" dirty="0" smtClean="0">
                          <a:effectLst/>
                        </a:rPr>
                        <a:t>":"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accessToken</a:t>
                      </a:r>
                      <a:r>
                        <a:rPr lang="en-US" altLang="zh-CN" sz="1050" kern="100" dirty="0" smtClean="0">
                          <a:effectLst/>
                        </a:rPr>
                        <a:t> “,</a:t>
                      </a:r>
                      <a:endParaRPr lang="en-US" sz="105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    file:file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}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en-US" sz="105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”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String 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类型，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task_table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表中的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id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。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异步接口，前台根据</a:t>
                      </a:r>
                      <a:r>
                        <a:rPr lang="en-US" altLang="zh-CN" sz="1050" kern="100" dirty="0" err="1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taskId</a:t>
                      </a:r>
                      <a:r>
                        <a:rPr lang="zh-CN" altLang="en-US" sz="1050" kern="10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轮询结果。</a:t>
                      </a:r>
                      <a:endParaRPr lang="zh-CN" sz="105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/v1/batch/tasks POST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批量创建任务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  "</a:t>
                      </a:r>
                      <a:r>
                        <a:rPr lang="en-US" sz="1050" kern="100" dirty="0" err="1" smtClean="0">
                          <a:effectLst/>
                        </a:rPr>
                        <a:t>userId</a:t>
                      </a:r>
                      <a:r>
                        <a:rPr lang="en-US" sz="1050" kern="100" dirty="0" smtClean="0">
                          <a:effectLst/>
                        </a:rPr>
                        <a:t>"："</a:t>
                      </a:r>
                      <a:r>
                        <a:rPr lang="en-US" sz="1050" kern="100" dirty="0" err="1" smtClean="0">
                          <a:effectLst/>
                        </a:rPr>
                        <a:t>userId</a:t>
                      </a:r>
                      <a:r>
                        <a:rPr lang="en-US" sz="1050" kern="100" dirty="0" smtClean="0">
                          <a:effectLst/>
                        </a:rPr>
                        <a:t>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  "</a:t>
                      </a:r>
                      <a:r>
                        <a:rPr lang="en-US" sz="1050" kern="100" dirty="0" err="1" smtClean="0">
                          <a:effectLst/>
                        </a:rPr>
                        <a:t>userName</a:t>
                      </a:r>
                      <a:r>
                        <a:rPr lang="en-US" sz="1050" kern="100" dirty="0" smtClean="0">
                          <a:effectLst/>
                        </a:rPr>
                        <a:t>":"</a:t>
                      </a:r>
                      <a:r>
                        <a:rPr lang="en-US" sz="1050" kern="100" dirty="0" err="1" smtClean="0">
                          <a:effectLst/>
                        </a:rPr>
                        <a:t>userName</a:t>
                      </a:r>
                      <a:r>
                        <a:rPr lang="en-US" sz="1050" kern="100" dirty="0" smtClean="0">
                          <a:effectLst/>
                        </a:rPr>
                        <a:t>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</a:rPr>
                        <a:t>    “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accessToken</a:t>
                      </a:r>
                      <a:r>
                        <a:rPr lang="en-US" altLang="zh-CN" sz="1050" kern="100" dirty="0" smtClean="0">
                          <a:effectLst/>
                        </a:rPr>
                        <a:t>":"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accessToken</a:t>
                      </a:r>
                      <a:r>
                        <a:rPr lang="en-US" altLang="zh-CN" sz="1050" kern="100" dirty="0" smtClean="0">
                          <a:effectLst/>
                        </a:rPr>
                        <a:t> “,</a:t>
                      </a:r>
                      <a:endParaRPr lang="en-US" sz="105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  "</a:t>
                      </a:r>
                      <a:r>
                        <a:rPr lang="en-US" sz="1050" kern="100" dirty="0" err="1" smtClean="0">
                          <a:effectLst/>
                        </a:rPr>
                        <a:t>fileList</a:t>
                      </a:r>
                      <a:r>
                        <a:rPr lang="en-US" sz="1050" kern="100" dirty="0" smtClean="0">
                          <a:effectLst/>
                        </a:rPr>
                        <a:t>":[file1,file2,file4]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sz="1050" kern="100" dirty="0" smtClean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”</a:t>
                      </a: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String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类型，批量任务的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id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，即</a:t>
                      </a:r>
                      <a:r>
                        <a:rPr lang="en-US" altLang="zh-CN" sz="1050" kern="10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batch_task_mapping_table</a:t>
                      </a:r>
                      <a:r>
                        <a:rPr lang="zh-CN" alt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表中的</a:t>
                      </a:r>
                      <a:r>
                        <a:rPr lang="en-US" altLang="zh-CN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id</a:t>
                      </a:r>
                      <a:r>
                        <a:rPr lang="zh-CN" alt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。</a:t>
                      </a:r>
                      <a:endParaRPr lang="zh-CN" altLang="en-US" sz="1050" dirty="0" smtClean="0">
                        <a:solidFill>
                          <a:schemeClr val="bg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877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4084558"/>
              </p:ext>
            </p:extLst>
          </p:nvPr>
        </p:nvGraphicFramePr>
        <p:xfrm>
          <a:off x="276921" y="669559"/>
          <a:ext cx="11165662" cy="5771126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48139"/>
                <a:gridCol w="1260138"/>
                <a:gridCol w="2027704"/>
                <a:gridCol w="5729681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s?userId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=‘**’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GET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获取</a:t>
                      </a:r>
                      <a:r>
                        <a:rPr 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列表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NA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"id":"“,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appVersion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"status":"“,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"createTime":123456789,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"endTime":123456789,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"user":{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：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testCaseDetail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"testCaseName1":{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"success“,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                       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"testCaseName3":{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"success“,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"testCaseName4":{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"failed“,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"do not have mf file."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"testCaseName5":{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"failed“,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instantial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failed."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 ]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}]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96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966639"/>
              </p:ext>
            </p:extLst>
          </p:nvPr>
        </p:nvGraphicFramePr>
        <p:xfrm>
          <a:off x="276921" y="669559"/>
          <a:ext cx="11165662" cy="5771126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48139"/>
                <a:gridCol w="1260138"/>
                <a:gridCol w="2027704"/>
                <a:gridCol w="5729681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/tasks/{</a:t>
                      </a:r>
                      <a:r>
                        <a:rPr lang="en-US" sz="1050" kern="100" dirty="0" err="1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taskId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}? </a:t>
                      </a:r>
                      <a:r>
                        <a:rPr lang="en-US" sz="1050" kern="100" baseline="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userId</a:t>
                      </a:r>
                      <a:r>
                        <a:rPr lang="en-US" sz="1050" kern="100" baseline="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= ‘**’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GET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获取</a:t>
                      </a:r>
                      <a:r>
                        <a:rPr 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返回的是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list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，如果是批量任务的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taskId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，返回的是多条数据。如果是单个任务的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taskId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，返回的是单条数据。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NA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"id":"“,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appVersion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"status":"“,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"createTime":123456789,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"endTime":123456789,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"user":{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：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testCaseDetail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"testCaseName1":{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"success“,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                       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"testCaseName3":{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"success“,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"testCaseName4":{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"failed“,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"do not have mf file."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"testCaseName5":{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"failed“,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instantial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failed."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 ]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}]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0456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628284"/>
              </p:ext>
            </p:extLst>
          </p:nvPr>
        </p:nvGraphicFramePr>
        <p:xfrm>
          <a:off x="276921" y="669559"/>
          <a:ext cx="11165662" cy="5453623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684393"/>
                <a:gridCol w="1828800"/>
                <a:gridCol w="1828800"/>
                <a:gridCol w="4823669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/tasks/{</a:t>
                      </a:r>
                      <a:r>
                        <a:rPr lang="en-US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taskId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}/</a:t>
                      </a:r>
                      <a:r>
                        <a:rPr lang="en-US" sz="1050" kern="10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download</a:t>
                      </a:r>
                      <a:endParaRPr lang="en-US" sz="1050" kern="100" dirty="0" smtClean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POST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测试报告下载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（可以是单个任务的，也可以是批量任务的）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smtClean="0">
                          <a:effectLst/>
                        </a:rPr>
                        <a:t> “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userId</a:t>
                      </a:r>
                      <a:r>
                        <a:rPr lang="en-US" altLang="zh-CN" sz="1050" kern="100" dirty="0" smtClean="0">
                          <a:effectLst/>
                        </a:rPr>
                        <a:t>”：“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userId</a:t>
                      </a:r>
                      <a:r>
                        <a:rPr lang="en-US" altLang="zh-CN" sz="1050" kern="100" dirty="0" smtClean="0">
                          <a:effectLst/>
                        </a:rPr>
                        <a:t>”</a:t>
                      </a:r>
                      <a:endParaRPr lang="en-US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流的类型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yaml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格式：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task1: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testCaseName1: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testCaseName2: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testCaseName3: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testCaseName4: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testCaseName5: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testCaseName6: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task2: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testCaseName1: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testCaseName2: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testCaseName3: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testCaseName4: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testCaseName5: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testCaseName6: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528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969848"/>
              </p:ext>
            </p:extLst>
          </p:nvPr>
        </p:nvGraphicFramePr>
        <p:xfrm>
          <a:off x="276921" y="669559"/>
          <a:ext cx="11903894" cy="5453623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48139"/>
                <a:gridCol w="1260138"/>
                <a:gridCol w="2027704"/>
                <a:gridCol w="6467913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testcases</a:t>
                      </a:r>
                      <a:endParaRPr lang="en-US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GET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获取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所有测试用例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NA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"description": "Virus scan test case."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                       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MFFilePathValidation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"description": "Root path must contain the file which name ends of .mf"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MFFileFieldValidation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"description": ".mf file must contain the following field: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app_name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app_provider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app_archive_version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app_release_date_time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and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app_contact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MFFileSourcePathValidation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"description": "The value of Source filed must be right path, the corresponding file must exist"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ToscaFileValidation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"description":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TOSCA.meta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file must exist, and it must contain the following field: Entry-Definitions, ETSI-Entry-Manifest, Entry-Tests, ETSI-Entry-Change-Log and Entry-Helm-Package, and the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value of above filed must be right path, the corresponding file must exist"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		  		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InstantiateApp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"description": "instantiate application and its dependency application on one edge host"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UnInstantiateApp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"description":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Uninstantiate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application and its dependency application on one edge host"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	   ]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 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02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xmlns="" id="{C6ADB1D9-336D-594D-9418-4BC486843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175" y="169851"/>
            <a:ext cx="10740640" cy="572566"/>
          </a:xfrm>
        </p:spPr>
        <p:txBody>
          <a:bodyPr>
            <a:normAutofit/>
          </a:bodyPr>
          <a:lstStyle/>
          <a:p>
            <a:pPr defTabSz="914478">
              <a:lnSpc>
                <a:spcPts val="3440"/>
              </a:lnSpc>
            </a:pPr>
            <a:r>
              <a:rPr lang="zh-CN" altLang="en-US" sz="1800" dirty="0" smtClean="0">
                <a:solidFill>
                  <a:schemeClr val="bg1"/>
                </a:solidFill>
              </a:rPr>
              <a:t>应用测试认证框架流程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solidFill>
                <a:srgbClr val="1D1D1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43551" y="593866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1D1D1A"/>
                </a:solidFill>
              </a:rPr>
              <a:t>App Store</a:t>
            </a:r>
            <a:endParaRPr lang="zh-CN" altLang="en-US" dirty="0">
              <a:solidFill>
                <a:srgbClr val="1D1D1A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45609" y="568526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1D1D1A"/>
                </a:solidFill>
              </a:rPr>
              <a:t>Developer</a:t>
            </a:r>
            <a:endParaRPr lang="zh-CN" altLang="en-US" dirty="0">
              <a:solidFill>
                <a:srgbClr val="1D1D1A"/>
              </a:solidFill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551435" y="1002596"/>
            <a:ext cx="0" cy="5255214"/>
          </a:xfrm>
          <a:prstGeom prst="line">
            <a:avLst/>
          </a:prstGeom>
          <a:ln w="2222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3113898" y="1058520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开发</a:t>
            </a:r>
            <a:r>
              <a:rPr lang="en-US" altLang="zh-CN" sz="1200" dirty="0" smtClean="0">
                <a:solidFill>
                  <a:srgbClr val="1D1D1A"/>
                </a:solidFill>
              </a:rPr>
              <a:t>App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143553" y="1067906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上传发布</a:t>
            </a:r>
            <a:r>
              <a:rPr lang="en-US" altLang="zh-CN" sz="1200" dirty="0" smtClean="0">
                <a:solidFill>
                  <a:srgbClr val="1D1D1A"/>
                </a:solidFill>
              </a:rPr>
              <a:t>App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30" name="流程图: 终止 29"/>
          <p:cNvSpPr/>
          <p:nvPr/>
        </p:nvSpPr>
        <p:spPr>
          <a:xfrm>
            <a:off x="7188547" y="5776880"/>
            <a:ext cx="914400" cy="301752"/>
          </a:xfrm>
          <a:prstGeom prst="flowChartTerminator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上线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37" name="流程图: 决策 36"/>
          <p:cNvSpPr/>
          <p:nvPr/>
        </p:nvSpPr>
        <p:spPr>
          <a:xfrm>
            <a:off x="6851420" y="4824314"/>
            <a:ext cx="1588654" cy="612648"/>
          </a:xfrm>
          <a:prstGeom prst="flowChartDecisi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 smtClean="0">
                <a:solidFill>
                  <a:srgbClr val="1D1D1A"/>
                </a:solidFill>
              </a:rPr>
              <a:t>结果审核</a:t>
            </a:r>
            <a:endParaRPr lang="zh-CN" altLang="en-US" sz="1100" dirty="0">
              <a:solidFill>
                <a:srgbClr val="1D1D1A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734763" y="5424399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rgbClr val="1D1D1A"/>
                </a:solidFill>
              </a:rPr>
              <a:t>通过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311500" y="4727702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rgbClr val="1D1D1A"/>
                </a:solidFill>
              </a:rPr>
              <a:t>不通过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109251" y="1570528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测试验证功能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3109251" y="2129645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生成</a:t>
            </a:r>
            <a:r>
              <a:rPr lang="en-US" altLang="zh-CN" sz="1200" dirty="0" smtClean="0">
                <a:solidFill>
                  <a:srgbClr val="1D1D1A"/>
                </a:solidFill>
              </a:rPr>
              <a:t>CSAR</a:t>
            </a:r>
            <a:r>
              <a:rPr lang="zh-CN" altLang="en-US" sz="1200" dirty="0" smtClean="0">
                <a:solidFill>
                  <a:srgbClr val="1D1D1A"/>
                </a:solidFill>
              </a:rPr>
              <a:t>包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cxnSp>
        <p:nvCxnSpPr>
          <p:cNvPr id="49" name="直接箭头连接符 48"/>
          <p:cNvCxnSpPr>
            <a:stCxn id="5" idx="2"/>
            <a:endCxn id="46" idx="0"/>
          </p:cNvCxnSpPr>
          <p:nvPr/>
        </p:nvCxnSpPr>
        <p:spPr>
          <a:xfrm flipH="1">
            <a:off x="3693225" y="1364585"/>
            <a:ext cx="4647" cy="205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>
            <a:stCxn id="46" idx="2"/>
            <a:endCxn id="47" idx="0"/>
          </p:cNvCxnSpPr>
          <p:nvPr/>
        </p:nvCxnSpPr>
        <p:spPr>
          <a:xfrm>
            <a:off x="3693225" y="1876593"/>
            <a:ext cx="0" cy="253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>
            <a:stCxn id="20" idx="2"/>
            <a:endCxn id="86" idx="0"/>
          </p:cNvCxnSpPr>
          <p:nvPr/>
        </p:nvCxnSpPr>
        <p:spPr>
          <a:xfrm flipH="1">
            <a:off x="7727524" y="1373971"/>
            <a:ext cx="3" cy="222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8961841" y="4969594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刷新任务状态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143550" y="1596837"/>
            <a:ext cx="1167947" cy="29729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启动上线测试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93" name="流程图: 终止 92"/>
          <p:cNvSpPr/>
          <p:nvPr/>
        </p:nvSpPr>
        <p:spPr>
          <a:xfrm>
            <a:off x="9088615" y="5776880"/>
            <a:ext cx="914400" cy="301752"/>
          </a:xfrm>
          <a:prstGeom prst="flowChartTerminator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拒绝上线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cxnSp>
        <p:nvCxnSpPr>
          <p:cNvPr id="95" name="直接箭头连接符 94"/>
          <p:cNvCxnSpPr>
            <a:stCxn id="78" idx="2"/>
            <a:endCxn id="93" idx="0"/>
          </p:cNvCxnSpPr>
          <p:nvPr/>
        </p:nvCxnSpPr>
        <p:spPr>
          <a:xfrm>
            <a:off x="9545815" y="5275659"/>
            <a:ext cx="0" cy="501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流程图: 决策 97"/>
          <p:cNvSpPr/>
          <p:nvPr/>
        </p:nvSpPr>
        <p:spPr>
          <a:xfrm>
            <a:off x="2855689" y="4816303"/>
            <a:ext cx="1588654" cy="612648"/>
          </a:xfrm>
          <a:prstGeom prst="flowChartDecisi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 smtClean="0">
                <a:solidFill>
                  <a:srgbClr val="1D1D1A"/>
                </a:solidFill>
              </a:rPr>
              <a:t>是否上线成功</a:t>
            </a:r>
            <a:endParaRPr lang="zh-CN" altLang="en-US" sz="1100" dirty="0">
              <a:solidFill>
                <a:srgbClr val="1D1D1A"/>
              </a:solidFill>
            </a:endParaRPr>
          </a:p>
        </p:txBody>
      </p:sp>
      <p:cxnSp>
        <p:nvCxnSpPr>
          <p:cNvPr id="105" name="肘形连接符 104"/>
          <p:cNvCxnSpPr>
            <a:stCxn id="98" idx="1"/>
            <a:endCxn id="5" idx="1"/>
          </p:cNvCxnSpPr>
          <p:nvPr/>
        </p:nvCxnSpPr>
        <p:spPr>
          <a:xfrm rot="10800000" flipH="1">
            <a:off x="2855688" y="1211553"/>
            <a:ext cx="258209" cy="3911074"/>
          </a:xfrm>
          <a:prstGeom prst="bentConnector3">
            <a:avLst>
              <a:gd name="adj1" fmla="val -885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4" name="组合 113"/>
          <p:cNvGrpSpPr/>
          <p:nvPr/>
        </p:nvGrpSpPr>
        <p:grpSpPr>
          <a:xfrm>
            <a:off x="4872286" y="2897181"/>
            <a:ext cx="1576210" cy="1538102"/>
            <a:chOff x="5660289" y="2802983"/>
            <a:chExt cx="1576210" cy="1538102"/>
          </a:xfrm>
        </p:grpSpPr>
        <p:sp>
          <p:nvSpPr>
            <p:cNvPr id="115" name="矩形 114"/>
            <p:cNvSpPr/>
            <p:nvPr/>
          </p:nvSpPr>
          <p:spPr>
            <a:xfrm>
              <a:off x="5859773" y="2924508"/>
              <a:ext cx="1167947" cy="30606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 smtClean="0">
                  <a:solidFill>
                    <a:srgbClr val="1D1D1A"/>
                  </a:solidFill>
                </a:rPr>
                <a:t>病毒扫描</a:t>
              </a:r>
              <a:endParaRPr lang="zh-CN" altLang="en-US" sz="1200" dirty="0">
                <a:solidFill>
                  <a:srgbClr val="1D1D1A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5864418" y="3382973"/>
              <a:ext cx="1167947" cy="30606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 smtClean="0">
                  <a:solidFill>
                    <a:srgbClr val="1D1D1A"/>
                  </a:solidFill>
                </a:rPr>
                <a:t>遵从性测试</a:t>
              </a:r>
              <a:endParaRPr lang="zh-CN" altLang="en-US" sz="1200" dirty="0">
                <a:solidFill>
                  <a:srgbClr val="1D1D1A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5864420" y="3847115"/>
              <a:ext cx="1167947" cy="30606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solidFill>
                    <a:srgbClr val="1D1D1A"/>
                  </a:solidFill>
                </a:rPr>
                <a:t>沙</a:t>
              </a:r>
              <a:r>
                <a:rPr lang="zh-CN" altLang="en-US" sz="1200" dirty="0" smtClean="0">
                  <a:solidFill>
                    <a:srgbClr val="1D1D1A"/>
                  </a:solidFill>
                </a:rPr>
                <a:t>箱测试</a:t>
              </a:r>
              <a:endParaRPr lang="zh-CN" altLang="en-US" sz="1200" dirty="0">
                <a:solidFill>
                  <a:srgbClr val="1D1D1A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5660289" y="2802983"/>
              <a:ext cx="1576210" cy="1538102"/>
            </a:xfrm>
            <a:prstGeom prst="rect">
              <a:avLst/>
            </a:prstGeom>
            <a:noFill/>
            <a:ln w="2222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1D1D1A"/>
                </a:solidFill>
              </a:endParaRPr>
            </a:p>
          </p:txBody>
        </p:sp>
      </p:grpSp>
      <p:cxnSp>
        <p:nvCxnSpPr>
          <p:cNvPr id="34" name="肘形连接符 33"/>
          <p:cNvCxnSpPr>
            <a:stCxn id="47" idx="2"/>
            <a:endCxn id="118" idx="0"/>
          </p:cNvCxnSpPr>
          <p:nvPr/>
        </p:nvCxnSpPr>
        <p:spPr>
          <a:xfrm rot="16200000" flipH="1">
            <a:off x="4446073" y="1682862"/>
            <a:ext cx="461471" cy="19671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18" idx="1"/>
            <a:endCxn id="98" idx="0"/>
          </p:cNvCxnSpPr>
          <p:nvPr/>
        </p:nvCxnSpPr>
        <p:spPr>
          <a:xfrm rot="10800000" flipV="1">
            <a:off x="3650016" y="3666231"/>
            <a:ext cx="1222270" cy="11500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肘形连接符 89"/>
          <p:cNvCxnSpPr>
            <a:stCxn id="118" idx="3"/>
            <a:endCxn id="37" idx="0"/>
          </p:cNvCxnSpPr>
          <p:nvPr/>
        </p:nvCxnSpPr>
        <p:spPr>
          <a:xfrm>
            <a:off x="6448496" y="3666232"/>
            <a:ext cx="1197251" cy="11580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肘形连接符 126"/>
          <p:cNvCxnSpPr>
            <a:stCxn id="98" idx="3"/>
          </p:cNvCxnSpPr>
          <p:nvPr/>
        </p:nvCxnSpPr>
        <p:spPr>
          <a:xfrm flipV="1">
            <a:off x="4444343" y="5122626"/>
            <a:ext cx="243301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箭头连接符 132"/>
          <p:cNvCxnSpPr>
            <a:stCxn id="37" idx="3"/>
          </p:cNvCxnSpPr>
          <p:nvPr/>
        </p:nvCxnSpPr>
        <p:spPr>
          <a:xfrm>
            <a:off x="8440074" y="5130638"/>
            <a:ext cx="5217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箭头连接符 138"/>
          <p:cNvCxnSpPr>
            <a:stCxn id="37" idx="2"/>
            <a:endCxn id="30" idx="0"/>
          </p:cNvCxnSpPr>
          <p:nvPr/>
        </p:nvCxnSpPr>
        <p:spPr>
          <a:xfrm>
            <a:off x="7645747" y="5436962"/>
            <a:ext cx="0" cy="3399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/>
          <p:nvPr/>
        </p:nvCxnSpPr>
        <p:spPr>
          <a:xfrm>
            <a:off x="6734763" y="1038625"/>
            <a:ext cx="0" cy="5255214"/>
          </a:xfrm>
          <a:prstGeom prst="line">
            <a:avLst/>
          </a:prstGeom>
          <a:ln w="2222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/>
          <p:nvPr/>
        </p:nvCxnSpPr>
        <p:spPr>
          <a:xfrm rot="5400000">
            <a:off x="6187784" y="1642038"/>
            <a:ext cx="1003050" cy="20671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endCxn id="86" idx="2"/>
          </p:cNvCxnSpPr>
          <p:nvPr/>
        </p:nvCxnSpPr>
        <p:spPr>
          <a:xfrm flipV="1">
            <a:off x="7727523" y="1894131"/>
            <a:ext cx="1" cy="2799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41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0953409"/>
              </p:ext>
            </p:extLst>
          </p:nvPr>
        </p:nvGraphicFramePr>
        <p:xfrm>
          <a:off x="276921" y="669559"/>
          <a:ext cx="11165662" cy="5453623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533391"/>
                <a:gridCol w="874886"/>
                <a:gridCol w="2027704"/>
                <a:gridCol w="5729681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接口含义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 smtClean="0">
                          <a:effectLst/>
                        </a:rPr>
                        <a:t>edgegallery</a:t>
                      </a:r>
                      <a:r>
                        <a:rPr lang="en-US" sz="1050" kern="100" dirty="0" smtClean="0">
                          <a:effectLst/>
                        </a:rPr>
                        <a:t>/</a:t>
                      </a:r>
                      <a:r>
                        <a:rPr lang="en-US" sz="1050" kern="100" dirty="0" err="1" smtClean="0">
                          <a:effectLst/>
                        </a:rPr>
                        <a:t>atp</a:t>
                      </a:r>
                      <a:r>
                        <a:rPr lang="en-US" sz="1050" kern="100" dirty="0" smtClean="0">
                          <a:effectLst/>
                        </a:rPr>
                        <a:t>/v1/tasks/dependency</a:t>
                      </a:r>
                      <a:endParaRPr lang="en-US" sz="105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</a:t>
                      </a:r>
                      <a:r>
                        <a:rPr lang="en-US" sz="1050" kern="100" dirty="0" smtClean="0">
                          <a:effectLst/>
                        </a:rPr>
                        <a:t> POST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解析应用包依赖的应用信息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baseline="0" dirty="0" smtClean="0">
                          <a:effectLst/>
                        </a:rPr>
                        <a:t>    </a:t>
                      </a:r>
                      <a:r>
                        <a:rPr lang="en-US" sz="1050" kern="100" dirty="0" smtClean="0">
                          <a:effectLst/>
                        </a:rPr>
                        <a:t>file:file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}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"appName1":"1.0";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"appName2":"2.0";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应用名称：应用版本号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6187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520117"/>
            <a:ext cx="340593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Security Design</a:t>
            </a:r>
            <a:endParaRPr lang="zh-CN" altLang="en-US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0568" y="1753299"/>
            <a:ext cx="9060110" cy="890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签名校验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签名校验使用</a:t>
            </a:r>
            <a:r>
              <a:rPr lang="en-US" altLang="zh-CN" sz="1050" dirty="0"/>
              <a:t>SHA-256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的加密算法进行加密解密  </a:t>
            </a:r>
            <a:r>
              <a:rPr lang="en-US" altLang="zh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SHA256withRSA</a:t>
            </a: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080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113982" y="469783"/>
            <a:ext cx="5228095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3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防</a:t>
            </a:r>
            <a:r>
              <a:rPr lang="en-US" altLang="zh-CN" sz="3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zip</a:t>
            </a:r>
            <a:r>
              <a:rPr lang="zh-CN" altLang="en-US" sz="3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炸弹攻击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13064" y="1384183"/>
            <a:ext cx="6048463" cy="3580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前提：病毒扫描已通过，签名校验已通过，文件名校验（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格式）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文件大小：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&lt;= 50MB</a:t>
            </a: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解压后文件大小的限制：解压总文件大小</a:t>
            </a:r>
            <a:r>
              <a:rPr lang="en-US" altLang="zh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&lt;=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100MB</a:t>
            </a: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文件名、文件路径校验：不能有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 .. /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等相对路径标识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解压，内部文件路径校验：不能有相对路径标识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5.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解压文件数量限制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&lt;= 1024</a:t>
            </a: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6.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解压到临时目录，校验完成后及时删除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197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179" y="1476156"/>
            <a:ext cx="10116292" cy="440994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13731" y="472708"/>
            <a:ext cx="1979802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界面设计低保真</a:t>
            </a:r>
          </a:p>
        </p:txBody>
      </p:sp>
    </p:spTree>
    <p:extLst>
      <p:ext uri="{BB962C8B-B14F-4D97-AF65-F5344CB8AC3E}">
        <p14:creationId xmlns:p14="http://schemas.microsoft.com/office/powerpoint/2010/main" val="203390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13731" y="313317"/>
            <a:ext cx="8288324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</a:t>
            </a: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管理</a:t>
            </a:r>
            <a:endParaRPr lang="zh-CN" altLang="en-US" sz="16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221372" y="3296873"/>
            <a:ext cx="1803634" cy="2768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3373772" y="3632076"/>
            <a:ext cx="359329" cy="168654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124" y="1342878"/>
            <a:ext cx="10240676" cy="259155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8374" y="4388403"/>
            <a:ext cx="142875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25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13731" y="313317"/>
            <a:ext cx="8288324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应用包依赖分析弹窗</a:t>
            </a:r>
            <a:endParaRPr lang="zh-CN" altLang="en-US" sz="16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221372" y="3296873"/>
            <a:ext cx="1803634" cy="2768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3373772" y="3632076"/>
            <a:ext cx="359329" cy="168654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846" y="1326659"/>
            <a:ext cx="9085210" cy="373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88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95617" y="224917"/>
            <a:ext cx="1979802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测试进展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865211"/>
            <a:ext cx="10422637" cy="524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46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13731" y="736883"/>
            <a:ext cx="5696126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测试任务管理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008" y="1495663"/>
            <a:ext cx="10863743" cy="369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97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558" y="0"/>
            <a:ext cx="11383032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测试报告</a:t>
            </a:r>
            <a:endParaRPr lang="en-US" altLang="zh-CN" sz="16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676" y="698441"/>
            <a:ext cx="10422543" cy="5383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93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 8"/>
          <p:cNvSpPr txBox="1">
            <a:spLocks/>
          </p:cNvSpPr>
          <p:nvPr/>
        </p:nvSpPr>
        <p:spPr>
          <a:xfrm>
            <a:off x="486314" y="0"/>
            <a:ext cx="9498373" cy="762346"/>
          </a:xfrm>
          <a:prstGeom prst="rect">
            <a:avLst/>
          </a:prstGeom>
        </p:spPr>
        <p:txBody>
          <a:bodyPr/>
          <a:lstStyle>
            <a:lvl1pPr algn="l" defTabSz="118779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716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/>
              <a:t/>
            </a:r>
            <a:br>
              <a:rPr lang="en-US" altLang="zh-CN" sz="3200" dirty="0"/>
            </a:br>
            <a:r>
              <a:rPr lang="en-US" altLang="zh-CN" sz="2800" dirty="0"/>
              <a:t>Security Design Compliance Test Template</a:t>
            </a: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05959"/>
              </p:ext>
            </p:extLst>
          </p:nvPr>
        </p:nvGraphicFramePr>
        <p:xfrm>
          <a:off x="861851" y="1139206"/>
          <a:ext cx="8932856" cy="434340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62940"/>
                <a:gridCol w="6769916"/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Content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Information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Security design rule ID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</a:rPr>
                        <a:t> 1.1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1.2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1.3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8.1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9.2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9.3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9.4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</a:rPr>
                        <a:t>Implementation </a:t>
                      </a:r>
                      <a:r>
                        <a:rPr lang="en-US" sz="1400" kern="100" dirty="0">
                          <a:effectLst/>
                        </a:rPr>
                        <a:t>details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Interface authentication</a:t>
                      </a:r>
                    </a:p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Param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validation</a:t>
                      </a:r>
                    </a:p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Document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description of </a:t>
                      </a:r>
                      <a:r>
                        <a:rPr lang="en-US" altLang="zh-CN" sz="1400" kern="100" baseline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resultful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interface</a:t>
                      </a:r>
                      <a:endParaRPr lang="en-US" altLang="zh-CN" sz="1400" kern="1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Logging without sensitive information and log security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APIs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edgegallery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/v1/task   </a:t>
                      </a:r>
                    </a:p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  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edgegallery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/v1/task</a:t>
                      </a:r>
                    </a:p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  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edgegallery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/v1/task/{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taskId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Example API payload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Refer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en-US" altLang="zh-CN" sz="1400" kern="100" baseline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analysis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files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code in </a:t>
                      </a:r>
                      <a:r>
                        <a:rPr lang="en-US" altLang="zh-CN" sz="1400" kern="100" baseline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service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GUI URLs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undetermined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GUI testing steps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Refer to page 2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GUI input example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Refer to page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2</a:t>
                      </a:r>
                      <a:endParaRPr lang="en-US" altLang="zh-CN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Additional Info</a:t>
                      </a:r>
                      <a:endParaRPr lang="zh-CN" sz="14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NA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037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2654" y="65326"/>
            <a:ext cx="4135778" cy="52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各平台集成应用测试认证框架设计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392" y="5310208"/>
            <a:ext cx="5837743" cy="1434518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209723" y="5361488"/>
            <a:ext cx="4110608" cy="96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三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Developer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如果要发布应用包到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会跳转到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的认证测试流程进行认证发布。</a:t>
            </a:r>
          </a:p>
        </p:txBody>
      </p:sp>
      <p:sp>
        <p:nvSpPr>
          <p:cNvPr id="21" name="右箭头 20"/>
          <p:cNvSpPr/>
          <p:nvPr/>
        </p:nvSpPr>
        <p:spPr>
          <a:xfrm>
            <a:off x="4847759" y="2216979"/>
            <a:ext cx="2048067" cy="251670"/>
          </a:xfrm>
          <a:prstGeom prst="rightArrow">
            <a:avLst/>
          </a:prstGeom>
          <a:solidFill>
            <a:srgbClr val="EA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7496063" y="970592"/>
            <a:ext cx="3862631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进入认证测试流程，参见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Page18-22</a:t>
            </a:r>
            <a:endParaRPr lang="zh-CN" altLang="en-US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09723" y="514129"/>
            <a:ext cx="8457417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点击上传按钮，点击确认，到认证测试页面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4597" y="1485321"/>
            <a:ext cx="4314097" cy="12115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92" y="1120646"/>
            <a:ext cx="3947899" cy="2236419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27232" y="3616802"/>
            <a:ext cx="4720527" cy="96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二：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我的应用里面，点击某个应用详情，可以看到该应用各个版本对应的测试认证任务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0392" y="3174266"/>
            <a:ext cx="6536372" cy="1745780"/>
          </a:xfrm>
          <a:prstGeom prst="rect">
            <a:avLst/>
          </a:prstGeom>
        </p:spPr>
      </p:pic>
      <p:sp>
        <p:nvSpPr>
          <p:cNvPr id="18" name="右箭头 17"/>
          <p:cNvSpPr/>
          <p:nvPr/>
        </p:nvSpPr>
        <p:spPr>
          <a:xfrm>
            <a:off x="4847759" y="3997659"/>
            <a:ext cx="753763" cy="251670"/>
          </a:xfrm>
          <a:prstGeom prst="rightArrow">
            <a:avLst/>
          </a:prstGeom>
          <a:solidFill>
            <a:srgbClr val="EA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右箭头 21"/>
          <p:cNvSpPr/>
          <p:nvPr/>
        </p:nvSpPr>
        <p:spPr>
          <a:xfrm>
            <a:off x="4320332" y="5805553"/>
            <a:ext cx="1046912" cy="251670"/>
          </a:xfrm>
          <a:prstGeom prst="rightArrow">
            <a:avLst/>
          </a:prstGeom>
          <a:solidFill>
            <a:srgbClr val="EA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>
            <a:stCxn id="19" idx="3"/>
          </p:cNvCxnSpPr>
          <p:nvPr/>
        </p:nvCxnSpPr>
        <p:spPr>
          <a:xfrm>
            <a:off x="11498135" y="6027467"/>
            <a:ext cx="698628" cy="29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12171596" y="1988191"/>
            <a:ext cx="0" cy="4069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H="1">
            <a:off x="11358694" y="2013358"/>
            <a:ext cx="838070" cy="357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75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202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614768" y="1694986"/>
            <a:ext cx="1844049" cy="983991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病毒扫描</a:t>
            </a:r>
          </a:p>
        </p:txBody>
      </p:sp>
      <p:sp>
        <p:nvSpPr>
          <p:cNvPr id="6" name="矩形 5"/>
          <p:cNvSpPr/>
          <p:nvPr/>
        </p:nvSpPr>
        <p:spPr>
          <a:xfrm>
            <a:off x="6661508" y="1670893"/>
            <a:ext cx="1647838" cy="983991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沙箱测试</a:t>
            </a:r>
          </a:p>
        </p:txBody>
      </p:sp>
      <p:sp>
        <p:nvSpPr>
          <p:cNvPr id="7" name="矩形 6"/>
          <p:cNvSpPr/>
          <p:nvPr/>
        </p:nvSpPr>
        <p:spPr>
          <a:xfrm>
            <a:off x="4088230" y="1675498"/>
            <a:ext cx="1759596" cy="1022968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ctr" defTabSz="914400"/>
            <a:r>
              <a:rPr lang="zh-CN" altLang="en-US" kern="0" noProof="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遵从</a:t>
            </a:r>
            <a:r>
              <a:rPr lang="zh-CN" altLang="en-US" kern="0" dirty="0">
                <a:solidFill>
                  <a:prstClr val="white"/>
                </a:solidFill>
                <a:ea typeface="宋体" panose="02010600030101010101" pitchFamily="2" charset="-122"/>
              </a:rPr>
              <a:t>性</a:t>
            </a:r>
            <a:r>
              <a:rPr lang="zh-CN" altLang="en-US" kern="0" dirty="0" smtClean="0">
                <a:solidFill>
                  <a:prstClr val="white"/>
                </a:solidFill>
                <a:ea typeface="宋体" panose="02010600030101010101" pitchFamily="2" charset="-122"/>
              </a:rPr>
              <a:t>测试</a:t>
            </a:r>
            <a:r>
              <a:rPr lang="en-US" altLang="zh-CN" kern="0" dirty="0">
                <a:solidFill>
                  <a:prstClr val="white"/>
                </a:solidFill>
                <a:ea typeface="宋体" panose="02010600030101010101" pitchFamily="2" charset="-122"/>
              </a:rPr>
              <a:t>Compliance Test</a:t>
            </a: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61508" y="2713343"/>
            <a:ext cx="1753299" cy="18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生命周期测试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Lifecycle 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Test</a:t>
            </a:r>
          </a:p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应用的实例化，应用的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卸载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123028" y="1657236"/>
            <a:ext cx="1647838" cy="983991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审核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543574" y="2902073"/>
            <a:ext cx="1915243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扫描项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（集成第三方：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zh-CN" altLang="en-US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45760" y="2706337"/>
            <a:ext cx="18020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防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炸弹攻击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签名校验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CN" sz="1200" b="1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部署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文件内容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校验</a:t>
            </a:r>
            <a:endParaRPr lang="en-US" altLang="zh-CN" sz="120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包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结构校验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176957" y="2713343"/>
            <a:ext cx="1593909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前面步骤全部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pass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，是否需要人工审核（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预留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977362" y="595618"/>
            <a:ext cx="8969585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测试项设计</a:t>
            </a:r>
          </a:p>
        </p:txBody>
      </p:sp>
    </p:spTree>
    <p:extLst>
      <p:ext uri="{BB962C8B-B14F-4D97-AF65-F5344CB8AC3E}">
        <p14:creationId xmlns:p14="http://schemas.microsoft.com/office/powerpoint/2010/main" val="174719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62731" y="760887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遵从性测试设计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947955" y="2147582"/>
            <a:ext cx="9932565" cy="2272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服务启动的时候将所有测试用例入库。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内置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页面提供对测试用例的上传、修改、删除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（预留，暂时不做）。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测试用例都是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源码，用例功能写在</a:t>
            </a:r>
            <a:r>
              <a:rPr lang="en-US" altLang="zh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public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TestCaseResult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execute(String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filePath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String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accessToken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方法中，入参是文件路径和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token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，返回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TestCaseResult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类型，包含用例执行结果和原因。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从数据库中获取存在的测试用例，根据用例的文件名称找到对应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源码，编译执行返回结果。（功能预留，此版本测试用例是内置的。）</a:t>
            </a:r>
            <a:endParaRPr lang="en-US" altLang="zh-CN" sz="105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582133"/>
              </p:ext>
            </p:extLst>
          </p:nvPr>
        </p:nvGraphicFramePr>
        <p:xfrm>
          <a:off x="4979824" y="358990"/>
          <a:ext cx="6018145" cy="144018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1895020"/>
                <a:gridCol w="1895020"/>
                <a:gridCol w="2228105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字段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类型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id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随机生成的</a:t>
                      </a:r>
                      <a:r>
                        <a:rPr lang="en-US" sz="1050" kern="100">
                          <a:effectLst/>
                        </a:rPr>
                        <a:t>id   </a:t>
                      </a:r>
                      <a:r>
                        <a:rPr lang="zh-CN" sz="1050" kern="100">
                          <a:effectLst/>
                        </a:rPr>
                        <a:t>主键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535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用例名称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content</a:t>
                      </a:r>
                      <a:endParaRPr lang="zh-CN" sz="1050" kern="100" dirty="0">
                        <a:solidFill>
                          <a:schemeClr val="bg1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text</a:t>
                      </a:r>
                      <a:endParaRPr lang="zh-CN" sz="1050" kern="100" dirty="0">
                        <a:solidFill>
                          <a:schemeClr val="bg1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测试用例内容（</a:t>
                      </a:r>
                      <a:r>
                        <a:rPr lang="en-US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java</a:t>
                      </a:r>
                      <a:r>
                        <a:rPr lang="zh-CN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源码</a:t>
                      </a:r>
                      <a:r>
                        <a:rPr lang="zh-CN" sz="1050" kern="100" dirty="0" smtClean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）</a:t>
                      </a:r>
                      <a:r>
                        <a:rPr lang="zh-CN" altLang="en-US" sz="1050" kern="100" dirty="0" smtClean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暂不需要</a:t>
                      </a:r>
                      <a:endParaRPr lang="zh-CN" sz="1050" kern="100" dirty="0">
                        <a:solidFill>
                          <a:schemeClr val="bg1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type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用例类型（病毒扫描、遵从性测试、沙箱测试），方便统计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 smtClean="0">
                          <a:effectLst/>
                        </a:rPr>
                        <a:t>className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Java</a:t>
                      </a:r>
                      <a:r>
                        <a:rPr lang="zh-CN" sz="1050" kern="100" dirty="0">
                          <a:effectLst/>
                        </a:rPr>
                        <a:t>类名，因为动态编译没有包概念，所以</a:t>
                      </a:r>
                      <a:r>
                        <a:rPr lang="en-US" sz="1050" kern="100" dirty="0" err="1">
                          <a:effectLst/>
                        </a:rPr>
                        <a:t>className</a:t>
                      </a:r>
                      <a:r>
                        <a:rPr lang="zh-CN" sz="1050" kern="100" dirty="0">
                          <a:effectLst/>
                        </a:rPr>
                        <a:t>要唯一。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description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用例描述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2971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433512" y="442826"/>
            <a:ext cx="382997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遵从性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</a:t>
            </a: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测试用例（目前</a:t>
            </a: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3512" y="1205256"/>
            <a:ext cx="348204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400"/>
              </a:lnSpc>
            </a:pP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前提：防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zip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炸弹已通过，文件已经解压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1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文件结构校验：根路径下必须有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.mf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结尾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2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打开文件</a:t>
            </a:r>
            <a:r>
              <a:rPr lang="en-US" altLang="zh-CN" sz="105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app_name</a:t>
            </a:r>
            <a:r>
              <a:rPr lang="en-US" altLang="zh-CN" sz="105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.mf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检查内容：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3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校验文件路径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source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是否存在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4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校验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TOSCA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文件必须存在，系统需要的文件必须存在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zh-CN" altLang="en-US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542050" y="1344719"/>
            <a:ext cx="5720944" cy="489364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 smtClean="0"/>
              <a:t>metadata</a:t>
            </a:r>
            <a:r>
              <a:rPr lang="en-US" altLang="zh-CN" sz="1200" dirty="0"/>
              <a:t>:</a:t>
            </a:r>
          </a:p>
          <a:p>
            <a:r>
              <a:rPr lang="en-US" altLang="zh-CN" sz="1200" dirty="0" smtClean="0"/>
              <a:t>    </a:t>
            </a:r>
            <a:r>
              <a:rPr lang="en-US" altLang="zh-CN" sz="1200" dirty="0" err="1" smtClean="0"/>
              <a:t>app_name</a:t>
            </a:r>
            <a:r>
              <a:rPr lang="en-US" altLang="zh-CN" sz="1200" dirty="0" smtClean="0"/>
              <a:t>: </a:t>
            </a:r>
            <a:r>
              <a:rPr lang="en-US" altLang="zh-CN" sz="1200" dirty="0" err="1" smtClean="0"/>
              <a:t>Battlecitygame</a:t>
            </a:r>
            <a:endParaRPr lang="en-US" altLang="zh-CN" sz="1200" dirty="0" smtClean="0"/>
          </a:p>
          <a:p>
            <a:r>
              <a:rPr lang="en-US" altLang="zh-CN" sz="1200" dirty="0" smtClean="0"/>
              <a:t>    </a:t>
            </a:r>
            <a:r>
              <a:rPr lang="en-US" altLang="zh-CN" sz="1200" dirty="0" err="1" smtClean="0"/>
              <a:t>app_provider</a:t>
            </a:r>
            <a:r>
              <a:rPr lang="en-US" altLang="zh-CN" sz="1200" dirty="0" smtClean="0"/>
              <a:t>: </a:t>
            </a:r>
            <a:r>
              <a:rPr lang="en-US" altLang="zh-CN" sz="1200" dirty="0" err="1" smtClean="0"/>
              <a:t>OpenSource</a:t>
            </a:r>
            <a:endParaRPr lang="en-US" altLang="zh-CN" sz="1200" dirty="0" smtClean="0"/>
          </a:p>
          <a:p>
            <a:r>
              <a:rPr lang="en-US" altLang="zh-CN" sz="1200" dirty="0" smtClean="0"/>
              <a:t>    </a:t>
            </a:r>
            <a:r>
              <a:rPr lang="en-US" altLang="zh-CN" sz="1200" dirty="0" err="1"/>
              <a:t>app_archive_version</a:t>
            </a:r>
            <a:r>
              <a:rPr lang="en-US" altLang="zh-CN" sz="1200" dirty="0"/>
              <a:t>: 1.0</a:t>
            </a:r>
          </a:p>
          <a:p>
            <a:r>
              <a:rPr lang="en-US" altLang="zh-CN" sz="1200" dirty="0"/>
              <a:t>    </a:t>
            </a:r>
            <a:r>
              <a:rPr lang="en-US" altLang="zh-CN" sz="1200" dirty="0" err="1"/>
              <a:t>app_release_date_time</a:t>
            </a:r>
            <a:r>
              <a:rPr lang="en-US" altLang="zh-CN" sz="1200" dirty="0"/>
              <a:t>: 2019-11-29T13:46:00+00:00</a:t>
            </a:r>
          </a:p>
          <a:p>
            <a:r>
              <a:rPr lang="en-US" altLang="zh-CN" sz="1200" dirty="0"/>
              <a:t>    </a:t>
            </a:r>
            <a:r>
              <a:rPr lang="en-US" altLang="zh-CN" sz="1200" dirty="0" err="1"/>
              <a:t>app_contact</a:t>
            </a:r>
            <a:r>
              <a:rPr lang="en-US" altLang="zh-CN" sz="1200" dirty="0"/>
              <a:t>: </a:t>
            </a:r>
            <a:r>
              <a:rPr lang="en-US" altLang="zh-CN" sz="1200" dirty="0">
                <a:hlinkClick r:id="rId2"/>
              </a:rPr>
              <a:t>https://</a:t>
            </a:r>
            <a:r>
              <a:rPr lang="en-US" altLang="zh-CN" sz="1200" dirty="0" smtClean="0">
                <a:hlinkClick r:id="rId2"/>
              </a:rPr>
              <a:t>github.com/shinima/battle-city</a:t>
            </a:r>
            <a:endParaRPr lang="en-US" altLang="zh-CN" sz="1200" dirty="0" smtClean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Artifacts/Deployment/Charts/battlecitygame.tgz</a:t>
            </a:r>
          </a:p>
          <a:p>
            <a:r>
              <a:rPr lang="en-US" altLang="zh-CN" sz="1200" dirty="0"/>
              <a:t>Algorithm: SHA-256</a:t>
            </a:r>
            <a:endParaRPr lang="zh-CN" altLang="zh-CN" sz="1200" dirty="0"/>
          </a:p>
          <a:p>
            <a:r>
              <a:rPr lang="en-US" altLang="zh-CN" sz="1200" dirty="0"/>
              <a:t>Hash: 09e5a788acb180162c51679ae4c998039fa6644505db2415e35107d1ee213943</a:t>
            </a:r>
            <a:endParaRPr lang="zh-CN" altLang="zh-CN" sz="1200" dirty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Artifacts/Docs/template.md</a:t>
            </a:r>
          </a:p>
          <a:p>
            <a:r>
              <a:rPr lang="en-US" altLang="zh-CN" sz="1200" dirty="0"/>
              <a:t>Algorithm: SHA-256</a:t>
            </a:r>
            <a:endParaRPr lang="zh-CN" altLang="zh-CN" sz="1200" dirty="0"/>
          </a:p>
          <a:p>
            <a:r>
              <a:rPr lang="en-US" altLang="zh-CN" sz="1200" dirty="0"/>
              <a:t>Hash: 09e5a788acb180162c51679ae4c998039fa6644505db2415e35107d1ee213943</a:t>
            </a:r>
            <a:endParaRPr lang="zh-CN" altLang="zh-CN" sz="1200" dirty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</a:t>
            </a:r>
            <a:r>
              <a:rPr lang="en-US" altLang="zh-CN" sz="1200" dirty="0" smtClean="0"/>
              <a:t>Definitions/</a:t>
            </a:r>
            <a:r>
              <a:rPr lang="en-US" altLang="zh-CN" sz="1200" dirty="0" err="1" smtClean="0"/>
              <a:t>MainServiceTemplate.yaml</a:t>
            </a:r>
            <a:endParaRPr lang="en-US" altLang="zh-CN" sz="1200" dirty="0" smtClean="0"/>
          </a:p>
          <a:p>
            <a:r>
              <a:rPr lang="en-US" altLang="zh-CN" sz="1200" dirty="0"/>
              <a:t>Algorithm: SHA-256</a:t>
            </a:r>
            <a:endParaRPr lang="zh-CN" altLang="zh-CN" sz="1200" dirty="0"/>
          </a:p>
          <a:p>
            <a:r>
              <a:rPr lang="en-US" altLang="zh-CN" sz="1200" dirty="0"/>
              <a:t>Hash: 09e5a788acb180162c51679ae4c998039fa6644505db2415e35107d1ee213943</a:t>
            </a:r>
            <a:endParaRPr lang="zh-CN" altLang="zh-CN" sz="1200" dirty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</a:t>
            </a:r>
            <a:r>
              <a:rPr lang="en-US" altLang="zh-CN" sz="1200" dirty="0" smtClean="0"/>
              <a:t>TOSCA-Metadata/</a:t>
            </a:r>
            <a:r>
              <a:rPr lang="en-US" altLang="zh-CN" sz="1200" dirty="0" err="1" smtClean="0"/>
              <a:t>TOSCA.meta</a:t>
            </a:r>
            <a:endParaRPr lang="en-US" altLang="zh-CN" sz="1200" dirty="0" smtClean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Artifacts/Informational/user_guide.txt</a:t>
            </a:r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Artifacts/Other/</a:t>
            </a:r>
            <a:r>
              <a:rPr lang="en-US" altLang="zh-CN" sz="1200" dirty="0" err="1" smtClean="0"/>
              <a:t>my_script.csh</a:t>
            </a:r>
            <a:endParaRPr lang="en-US" altLang="zh-CN" sz="1200" dirty="0" smtClean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Artifacts/Tests/health </a:t>
            </a:r>
            <a:r>
              <a:rPr lang="en-US" altLang="zh-CN" sz="1200" dirty="0" err="1" smtClean="0"/>
              <a:t>check.yaml</a:t>
            </a:r>
            <a:endParaRPr lang="en-US" altLang="zh-CN" sz="1200" dirty="0" smtClean="0"/>
          </a:p>
        </p:txBody>
      </p:sp>
      <p:sp>
        <p:nvSpPr>
          <p:cNvPr id="4" name="左大括号 3"/>
          <p:cNvSpPr/>
          <p:nvPr/>
        </p:nvSpPr>
        <p:spPr>
          <a:xfrm>
            <a:off x="7256477" y="1635853"/>
            <a:ext cx="226503" cy="83051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790900" y="1411830"/>
            <a:ext cx="14065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Metadata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个字段必须含有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701093" y="826237"/>
            <a:ext cx="2124299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文件完整性保护</a:t>
            </a:r>
            <a:r>
              <a:rPr lang="en-US" altLang="zh-CN" sz="105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en-US" altLang="zh-CN" sz="1050" b="1" dirty="0" err="1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app_name.mf</a:t>
            </a:r>
            <a:endParaRPr lang="zh-CN" altLang="en-US" sz="1050" b="1" dirty="0" smtClean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272195" y="4117264"/>
            <a:ext cx="5648721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400" dirty="0"/>
              <a:t>TOSCA-Meta-File-Version: 1.0</a:t>
            </a:r>
          </a:p>
          <a:p>
            <a:r>
              <a:rPr lang="en-US" altLang="zh-CN" sz="1400" dirty="0"/>
              <a:t>CSAR-Version: 1.1</a:t>
            </a:r>
          </a:p>
          <a:p>
            <a:r>
              <a:rPr lang="en-US" altLang="zh-CN" sz="1400" dirty="0"/>
              <a:t>Created-By: Victor</a:t>
            </a:r>
          </a:p>
          <a:p>
            <a:r>
              <a:rPr lang="en-US" altLang="zh-CN" sz="1400" dirty="0"/>
              <a:t>Entry-Definitions: Definitions/</a:t>
            </a:r>
            <a:r>
              <a:rPr lang="en-US" altLang="zh-CN" sz="1400" dirty="0" err="1"/>
              <a:t>MainServiceTemplate.yaml</a:t>
            </a:r>
            <a:endParaRPr lang="en-US" altLang="zh-CN" sz="1400" dirty="0"/>
          </a:p>
          <a:p>
            <a:r>
              <a:rPr lang="en-US" altLang="zh-CN" sz="1400" dirty="0"/>
              <a:t>ETSI-Entry-Manifest: </a:t>
            </a:r>
            <a:r>
              <a:rPr lang="en-US" altLang="zh-CN" sz="1400" dirty="0" err="1"/>
              <a:t>MainServiceTemplate.mf</a:t>
            </a:r>
            <a:endParaRPr lang="en-US" altLang="zh-CN" sz="1400" dirty="0"/>
          </a:p>
          <a:p>
            <a:r>
              <a:rPr lang="en-US" altLang="zh-CN" sz="1400" dirty="0"/>
              <a:t>Entry-Tests: Artifacts/Tests</a:t>
            </a:r>
          </a:p>
          <a:p>
            <a:r>
              <a:rPr lang="en-US" altLang="zh-CN" sz="1400" dirty="0"/>
              <a:t>ETSI-Entry-Change-Log: </a:t>
            </a:r>
            <a:r>
              <a:rPr lang="en-US" altLang="zh-CN" sz="1400" dirty="0" smtClean="0"/>
              <a:t>Artifacts/ChangeLog.txt</a:t>
            </a:r>
          </a:p>
          <a:p>
            <a:r>
              <a:rPr lang="en-US" altLang="zh-CN" sz="1400" dirty="0" smtClean="0"/>
              <a:t>Entry-Helm-Package: Artifacts/Deployment/Charts/battlecitygame.tgz</a:t>
            </a:r>
            <a:endParaRPr lang="en-US" altLang="zh-CN" sz="1400" dirty="0"/>
          </a:p>
        </p:txBody>
      </p:sp>
      <p:sp>
        <p:nvSpPr>
          <p:cNvPr id="17" name="文本框 16"/>
          <p:cNvSpPr txBox="1"/>
          <p:nvPr/>
        </p:nvSpPr>
        <p:spPr>
          <a:xfrm>
            <a:off x="1368803" y="3486945"/>
            <a:ext cx="2518638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必须要输入的文件校验：</a:t>
            </a:r>
            <a:r>
              <a:rPr lang="en-US" altLang="zh-CN" sz="1050" b="1" dirty="0" err="1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TOSCA.meta</a:t>
            </a:r>
            <a:endParaRPr lang="zh-CN" altLang="en-US" sz="1050" b="1" dirty="0" smtClean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左大括号 17"/>
          <p:cNvSpPr/>
          <p:nvPr/>
        </p:nvSpPr>
        <p:spPr>
          <a:xfrm>
            <a:off x="1000730" y="4867012"/>
            <a:ext cx="226503" cy="106613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236533" y="4867012"/>
            <a:ext cx="829056" cy="970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个文件必须定义，必须存在</a:t>
            </a:r>
          </a:p>
        </p:txBody>
      </p:sp>
    </p:spTree>
    <p:extLst>
      <p:ext uri="{BB962C8B-B14F-4D97-AF65-F5344CB8AC3E}">
        <p14:creationId xmlns:p14="http://schemas.microsoft.com/office/powerpoint/2010/main" val="71841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72455" y="299746"/>
            <a:ext cx="340593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沙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箱测试设计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80176" y="988281"/>
            <a:ext cx="9454393" cy="4252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实例部署：调用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的创建实例接口。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实例卸载：调用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appo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终止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实例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en-US" altLang="zh-CN" sz="120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/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调用接口中的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hostIp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参数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：获取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inventory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的获取边缘节点列表的接口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上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传的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文件，根据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taskId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创建临时目录，存放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文件，如果服务挂掉，定时器从数据库获取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running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的任务，根据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taskId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到服务器临时目录找到对应的文件，继续执行测试用例。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执行完毕，删除临时文件。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第一个版本部署的时候，可以代码指定一个边缘节点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ip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。以后可以扩展成内部维护一个资源池，有边缘节点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ip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列表，及对应的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、内存占用率等，然后根据用户需要指定特定边缘节点。</a:t>
            </a:r>
          </a:p>
          <a:p>
            <a:pPr algn="l">
              <a:lnSpc>
                <a:spcPts val="3440"/>
              </a:lnSpc>
            </a:pPr>
            <a:endParaRPr lang="en-US" altLang="zh-CN" sz="120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872455" y="1470089"/>
            <a:ext cx="302647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appo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v1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tenants</a:t>
            </a:r>
            <a:r>
              <a:rPr lang="zh-CN" altLang="zh-CN" sz="1200" dirty="0">
                <a:latin typeface="Arial" panose="020B0604020202020204" pitchFamily="34" charset="0"/>
              </a:rPr>
              <a:t>/{tenant_id}/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app_instances</a:t>
            </a:r>
            <a:r>
              <a:rPr kumimoji="0" lang="zh-CN" altLang="zh-CN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72454" y="2318997"/>
            <a:ext cx="42816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appo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v1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tenants</a:t>
            </a:r>
            <a:r>
              <a:rPr lang="zh-CN" altLang="zh-CN" sz="1200" dirty="0">
                <a:latin typeface="Arial" panose="020B0604020202020204" pitchFamily="34" charset="0"/>
              </a:rPr>
              <a:t>/{tenant_id}/app_instances/{app_instance_id} </a:t>
            </a:r>
          </a:p>
        </p:txBody>
      </p:sp>
    </p:spTree>
    <p:extLst>
      <p:ext uri="{BB962C8B-B14F-4D97-AF65-F5344CB8AC3E}">
        <p14:creationId xmlns:p14="http://schemas.microsoft.com/office/powerpoint/2010/main" val="115951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72455" y="299746"/>
            <a:ext cx="340593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沙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箱测试设计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72455" y="1223173"/>
            <a:ext cx="9454393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适配生态需求，在进行应用实例和卸载的时候，要解析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Definition/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MainServiceTemplate.yaml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下面的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Dependence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字段，解析出该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依赖的生态应用，调用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接口，获取依赖的应用的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scar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包，同时将依赖的应用进行实例化和卸载。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Dependence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字段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调用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接口获取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包，进行实例部署：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80" y="4791337"/>
            <a:ext cx="5105400" cy="6477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880" y="2982897"/>
            <a:ext cx="3630515" cy="106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6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221834"/>
            <a:ext cx="3405930" cy="910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病毒扫描设计</a:t>
            </a:r>
            <a:endParaRPr lang="en-US" altLang="zh-CN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zh-CN" altLang="en-US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5009" y="771632"/>
            <a:ext cx="9060110" cy="3580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工具包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—Clam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AntiVirtus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Unix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下开源的反病毒工具包。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05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在服务器安装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（先手动安装，后续脚本安装）</a:t>
            </a:r>
            <a:endParaRPr lang="en-US" altLang="zh-CN" sz="105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hlinkClick r:id="rId3"/>
              </a:rPr>
              <a:t>https</a:t>
            </a:r>
            <a:r>
              <a:rPr lang="en-US" altLang="zh-CN" sz="1050" dirty="0">
                <a:hlinkClick r:id="rId3"/>
              </a:rPr>
              <a:t>://</a:t>
            </a:r>
            <a:r>
              <a:rPr lang="en-US" altLang="zh-CN" sz="1050" dirty="0" smtClean="0">
                <a:hlinkClick r:id="rId3"/>
              </a:rPr>
              <a:t>www.liangzl.com/get-article-detail-681.html</a:t>
            </a:r>
            <a:endParaRPr lang="en-US" altLang="zh-CN" sz="1050" dirty="0" smtClean="0"/>
          </a:p>
          <a:p>
            <a:pPr>
              <a:lnSpc>
                <a:spcPts val="3440"/>
              </a:lnSpc>
            </a:pPr>
            <a:endParaRPr lang="en-US" altLang="zh-CN" sz="1050" dirty="0"/>
          </a:p>
          <a:p>
            <a:pPr>
              <a:lnSpc>
                <a:spcPts val="3440"/>
              </a:lnSpc>
            </a:pPr>
            <a:endParaRPr lang="en-US" altLang="zh-CN" sz="105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上传的包，保存到服务器的临时路径，代码里面执行命令行，扫描该文件，执行完把临时文件删除。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548382" y="1207648"/>
            <a:ext cx="3280095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该</a:t>
            </a:r>
            <a:r>
              <a:rPr lang="zh-CN" altLang="en-US" sz="105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工具包扫描其包含的所有病毒，用户没有办法选择，我们病毒扫描的用例可能就一个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代码执行命令行，要注意安全的问题。</a:t>
            </a: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安装</a:t>
            </a:r>
            <a:r>
              <a:rPr lang="en-US" altLang="zh-CN" sz="1050" dirty="0" err="1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会创建</a:t>
            </a:r>
            <a:r>
              <a:rPr lang="zh-CN" altLang="en-US" sz="105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对应的用户和存放病毒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库目录，注意权限设置。</a:t>
            </a: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900" y="4315480"/>
            <a:ext cx="8181975" cy="2085975"/>
          </a:xfrm>
          <a:prstGeom prst="rect">
            <a:avLst/>
          </a:prstGeom>
        </p:spPr>
      </p:pic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4882017"/>
              </p:ext>
            </p:extLst>
          </p:nvPr>
        </p:nvGraphicFramePr>
        <p:xfrm>
          <a:off x="989900" y="2604387"/>
          <a:ext cx="1716087" cy="627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4" name="包装程序外壳对象" showAsIcon="1" r:id="rId5" imgW="1715400" imgH="627120" progId="Package">
                  <p:embed/>
                </p:oleObj>
              </mc:Choice>
              <mc:Fallback>
                <p:oleObj name="包装程序外壳对象" showAsIcon="1" r:id="rId5" imgW="1715400" imgH="6271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89900" y="2604387"/>
                        <a:ext cx="1716087" cy="627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142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itle Slid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575756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2A9BC227-3AB3-406C-8329-4CEFEE79DCC2}"/>
    </a:ext>
  </a:extLst>
</a:theme>
</file>

<file path=ppt/theme/theme2.xml><?xml version="1.0" encoding="utf-8"?>
<a:theme xmlns:a="http://schemas.openxmlformats.org/drawingml/2006/main" name="Chart page">
  <a:themeElements>
    <a:clrScheme name="updated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C8102E"/>
      </a:accent2>
      <a:accent3>
        <a:srgbClr val="EA594F"/>
      </a:accent3>
      <a:accent4>
        <a:srgbClr val="F8B53C"/>
      </a:accent4>
      <a:accent5>
        <a:srgbClr val="231815"/>
      </a:accent5>
      <a:accent6>
        <a:srgbClr val="595757"/>
      </a:accent6>
      <a:hlink>
        <a:srgbClr val="898989"/>
      </a:hlink>
      <a:folHlink>
        <a:srgbClr val="B5B5B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7000B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1800" dirty="0" smtClean="0">
            <a:solidFill>
              <a:schemeClr val="accent2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0566C95E-B10D-4E50-AEA9-2F0B3BA02095}"/>
    </a:ext>
  </a:extLst>
</a:theme>
</file>

<file path=ppt/theme/theme3.xml><?xml version="1.0" encoding="utf-8"?>
<a:theme xmlns:a="http://schemas.openxmlformats.org/drawingml/2006/main" name="4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ts val="3440"/>
          </a:lnSpc>
          <a:defRPr sz="1050" dirty="0" smtClean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16663F97-3F87-4F0C-A339-415FFD08A83B}"/>
    </a:ext>
  </a:extLst>
</a:theme>
</file>

<file path=ppt/theme/theme4.xml><?xml version="1.0" encoding="utf-8"?>
<a:theme xmlns:a="http://schemas.openxmlformats.org/drawingml/2006/main" name="End pag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289F26BF-68E3-4534-8B82-5383260B836D}"/>
    </a:ext>
  </a:extLst>
</a:theme>
</file>

<file path=ppt/theme/theme5.xml><?xml version="1.0" encoding="utf-8"?>
<a:theme xmlns:a="http://schemas.openxmlformats.org/drawingml/2006/main" name="1_End pag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289F26BF-68E3-4534-8B82-5383260B836D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PPT模板</Template>
  <TotalTime>67039</TotalTime>
  <Words>2429</Words>
  <Application>Microsoft Office PowerPoint</Application>
  <PresentationFormat>自定义</PresentationFormat>
  <Paragraphs>515</Paragraphs>
  <Slides>30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5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6" baseType="lpstr">
      <vt:lpstr>等线</vt:lpstr>
      <vt:lpstr>等线 Light</vt:lpstr>
      <vt:lpstr>黑体</vt:lpstr>
      <vt:lpstr>宋体</vt:lpstr>
      <vt:lpstr>Microsoft YaHei</vt:lpstr>
      <vt:lpstr>Arial</vt:lpstr>
      <vt:lpstr>Calibri</vt:lpstr>
      <vt:lpstr>Calibri Light</vt:lpstr>
      <vt:lpstr>Times New Roman</vt:lpstr>
      <vt:lpstr>Wingdings</vt:lpstr>
      <vt:lpstr>1_Title Slide</vt:lpstr>
      <vt:lpstr>Chart page</vt:lpstr>
      <vt:lpstr>4_Chart page</vt:lpstr>
      <vt:lpstr>End page</vt:lpstr>
      <vt:lpstr>1_End page</vt:lpstr>
      <vt:lpstr>包装程序外壳对象</vt:lpstr>
      <vt:lpstr>应用测试认证平台设计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fanyan (A)</dc:creator>
  <cp:lastModifiedBy>liuhuiling (D)</cp:lastModifiedBy>
  <cp:revision>595</cp:revision>
  <dcterms:created xsi:type="dcterms:W3CDTF">2018-11-29T10:16:29Z</dcterms:created>
  <dcterms:modified xsi:type="dcterms:W3CDTF">2020-10-19T09:36:33Z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(3)wDQihqYQxkCWX1Z7yxuMu+sUEM8EbWfxRFAYb0SRxQ5wVIwAm1HewWMU1KxTz8YSK8Q08QnK
obgBOGgukyRcQCb+UpA/kG5aHZ5U8sPp8szZB1icuc/VeFGCh1MfwkX+JmpVdRS/AmyFmY5b
3ZtJlaGSdkkkCK+e2bDfbTUX+sDmJmmWWW/1cd236XoCSLRvb14uwtOckVmIXp5avXjSEU2X
Mt5J5WX2m+khQdHtGG</vt:lpwstr>
  </property>
  <property fmtid="{D5CDD505-2E9C-101B-9397-08002B2CF9AE}" pid="3" name="_2015_ms_pID_7253431">
    <vt:lpwstr>8K8PBvYJAQZdFKkPJPZ9hpbR+mTiMEqT4GWQWPqtcg8KuM+i5g0O16
wOliv5ky0g8z0LKvW8xcuWR1BMQiJyUpdZPcn3+Hp+UxfvdUQDHNxf/cqDZKOpjGGhhthGlH
gTRoVpVyLOIU+m4gYx8nF3H3/hX/pgGoQzFIQs2ziPtyiYzCTpERJXSsiG3z6wxI+pXNfqWB
tKMspp5Wy2/5n2OfWgizhhDPYRB1ulz3Cd8q</vt:lpwstr>
  </property>
  <property fmtid="{D5CDD505-2E9C-101B-9397-08002B2CF9AE}" pid="4" name="_2015_ms_pID_7253432">
    <vt:lpwstr>hA==</vt:lpwstr>
  </property>
</Properties>
</file>

<file path=docProps/thumbnail.jpeg>
</file>